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4"/>
  </p:notesMasterIdLst>
  <p:handoutMasterIdLst>
    <p:handoutMasterId r:id="rId35"/>
  </p:handoutMasterIdLst>
  <p:sldIdLst>
    <p:sldId id="265" r:id="rId5"/>
    <p:sldId id="856" r:id="rId6"/>
    <p:sldId id="1014" r:id="rId7"/>
    <p:sldId id="1078" r:id="rId8"/>
    <p:sldId id="1079" r:id="rId9"/>
    <p:sldId id="1031" r:id="rId10"/>
    <p:sldId id="1104" r:id="rId11"/>
    <p:sldId id="1082" r:id="rId12"/>
    <p:sldId id="1105" r:id="rId13"/>
    <p:sldId id="1106" r:id="rId14"/>
    <p:sldId id="1107" r:id="rId15"/>
    <p:sldId id="1108" r:id="rId16"/>
    <p:sldId id="1109" r:id="rId17"/>
    <p:sldId id="1110" r:id="rId18"/>
    <p:sldId id="1111" r:id="rId19"/>
    <p:sldId id="1112" r:id="rId20"/>
    <p:sldId id="1113" r:id="rId21"/>
    <p:sldId id="1114" r:id="rId22"/>
    <p:sldId id="1047" r:id="rId23"/>
    <p:sldId id="1103" r:id="rId24"/>
    <p:sldId id="1092" r:id="rId25"/>
    <p:sldId id="1095" r:id="rId26"/>
    <p:sldId id="1093" r:id="rId27"/>
    <p:sldId id="1096" r:id="rId28"/>
    <p:sldId id="1097" r:id="rId29"/>
    <p:sldId id="1098" r:id="rId30"/>
    <p:sldId id="1100" r:id="rId31"/>
    <p:sldId id="1101" r:id="rId32"/>
    <p:sldId id="1102" r:id="rId33"/>
  </p:sldIdLst>
  <p:sldSz cx="12192000" cy="6858000"/>
  <p:notesSz cx="7099300" cy="10234613"/>
  <p:defaultTextStyle>
    <a:defPPr>
      <a:defRPr lang="ja-JP"/>
    </a:defPPr>
    <a:lvl1pPr marL="0" algn="l" defTabSz="1000793" rtl="0" eaLnBrk="1" latinLnBrk="0" hangingPunct="1">
      <a:defRPr kumimoji="1" sz="1969" kern="1200">
        <a:solidFill>
          <a:schemeClr val="tx1"/>
        </a:solidFill>
        <a:latin typeface="+mn-lt"/>
        <a:ea typeface="+mn-ea"/>
        <a:cs typeface="+mn-cs"/>
      </a:defRPr>
    </a:lvl1pPr>
    <a:lvl2pPr marL="500397" algn="l" defTabSz="1000793" rtl="0" eaLnBrk="1" latinLnBrk="0" hangingPunct="1">
      <a:defRPr kumimoji="1" sz="1969" kern="1200">
        <a:solidFill>
          <a:schemeClr val="tx1"/>
        </a:solidFill>
        <a:latin typeface="+mn-lt"/>
        <a:ea typeface="+mn-ea"/>
        <a:cs typeface="+mn-cs"/>
      </a:defRPr>
    </a:lvl2pPr>
    <a:lvl3pPr marL="1000793" algn="l" defTabSz="1000793" rtl="0" eaLnBrk="1" latinLnBrk="0" hangingPunct="1">
      <a:defRPr kumimoji="1" sz="1969" kern="1200">
        <a:solidFill>
          <a:schemeClr val="tx1"/>
        </a:solidFill>
        <a:latin typeface="+mn-lt"/>
        <a:ea typeface="+mn-ea"/>
        <a:cs typeface="+mn-cs"/>
      </a:defRPr>
    </a:lvl3pPr>
    <a:lvl4pPr marL="1501189" algn="l" defTabSz="1000793" rtl="0" eaLnBrk="1" latinLnBrk="0" hangingPunct="1">
      <a:defRPr kumimoji="1" sz="1969" kern="1200">
        <a:solidFill>
          <a:schemeClr val="tx1"/>
        </a:solidFill>
        <a:latin typeface="+mn-lt"/>
        <a:ea typeface="+mn-ea"/>
        <a:cs typeface="+mn-cs"/>
      </a:defRPr>
    </a:lvl4pPr>
    <a:lvl5pPr marL="2001585" algn="l" defTabSz="1000793" rtl="0" eaLnBrk="1" latinLnBrk="0" hangingPunct="1">
      <a:defRPr kumimoji="1" sz="1969" kern="1200">
        <a:solidFill>
          <a:schemeClr val="tx1"/>
        </a:solidFill>
        <a:latin typeface="+mn-lt"/>
        <a:ea typeface="+mn-ea"/>
        <a:cs typeface="+mn-cs"/>
      </a:defRPr>
    </a:lvl5pPr>
    <a:lvl6pPr marL="2501982" algn="l" defTabSz="1000793" rtl="0" eaLnBrk="1" latinLnBrk="0" hangingPunct="1">
      <a:defRPr kumimoji="1" sz="1969" kern="1200">
        <a:solidFill>
          <a:schemeClr val="tx1"/>
        </a:solidFill>
        <a:latin typeface="+mn-lt"/>
        <a:ea typeface="+mn-ea"/>
        <a:cs typeface="+mn-cs"/>
      </a:defRPr>
    </a:lvl6pPr>
    <a:lvl7pPr marL="3002378" algn="l" defTabSz="1000793" rtl="0" eaLnBrk="1" latinLnBrk="0" hangingPunct="1">
      <a:defRPr kumimoji="1" sz="1969" kern="1200">
        <a:solidFill>
          <a:schemeClr val="tx1"/>
        </a:solidFill>
        <a:latin typeface="+mn-lt"/>
        <a:ea typeface="+mn-ea"/>
        <a:cs typeface="+mn-cs"/>
      </a:defRPr>
    </a:lvl7pPr>
    <a:lvl8pPr marL="3502775" algn="l" defTabSz="1000793" rtl="0" eaLnBrk="1" latinLnBrk="0" hangingPunct="1">
      <a:defRPr kumimoji="1" sz="1969" kern="1200">
        <a:solidFill>
          <a:schemeClr val="tx1"/>
        </a:solidFill>
        <a:latin typeface="+mn-lt"/>
        <a:ea typeface="+mn-ea"/>
        <a:cs typeface="+mn-cs"/>
      </a:defRPr>
    </a:lvl8pPr>
    <a:lvl9pPr marL="4003171" algn="l" defTabSz="1000793" rtl="0" eaLnBrk="1" latinLnBrk="0" hangingPunct="1">
      <a:defRPr kumimoji="1" sz="19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E00C0"/>
    <a:srgbClr val="DEA900"/>
    <a:srgbClr val="FFFFFF"/>
    <a:srgbClr val="DEEBF7"/>
    <a:srgbClr val="EAB200"/>
    <a:srgbClr val="FF9900"/>
    <a:srgbClr val="FF0000"/>
    <a:srgbClr val="FF66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4" autoAdjust="0"/>
    <p:restoredTop sz="87798" autoAdjust="0"/>
  </p:normalViewPr>
  <p:slideViewPr>
    <p:cSldViewPr snapToGrid="0">
      <p:cViewPr varScale="1">
        <p:scale>
          <a:sx n="68" d="100"/>
          <a:sy n="68" d="100"/>
        </p:scale>
        <p:origin x="61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12" y="8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58688D3-BA35-4390-94C2-30CDBB7362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44C5D87-C1A3-4A53-B222-A3481B5D6573}"/>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97F149B6-72FD-48DC-B830-639313C6A2D0}" type="datetimeFigureOut">
              <a:rPr kumimoji="1" lang="ja-JP" altLang="en-US" smtClean="0"/>
              <a:t>2024/1/24</a:t>
            </a:fld>
            <a:endParaRPr kumimoji="1" lang="ja-JP" altLang="en-US"/>
          </a:p>
        </p:txBody>
      </p:sp>
      <p:sp>
        <p:nvSpPr>
          <p:cNvPr id="4" name="フッター プレースホルダー 3">
            <a:extLst>
              <a:ext uri="{FF2B5EF4-FFF2-40B4-BE49-F238E27FC236}">
                <a16:creationId xmlns:a16="http://schemas.microsoft.com/office/drawing/2014/main" id="{8160950F-1AF2-4111-881B-D7DCFF5F5424}"/>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B483ADB-387C-4F4C-A7FA-67538F30242C}"/>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C598489E-A2A7-4476-9198-205B011A25B1}" type="slidenum">
              <a:rPr kumimoji="1" lang="ja-JP" altLang="en-US" smtClean="0"/>
              <a:t>‹#›</a:t>
            </a:fld>
            <a:endParaRPr kumimoji="1" lang="ja-JP" altLang="en-US"/>
          </a:p>
        </p:txBody>
      </p:sp>
    </p:spTree>
    <p:extLst>
      <p:ext uri="{BB962C8B-B14F-4D97-AF65-F5344CB8AC3E}">
        <p14:creationId xmlns:p14="http://schemas.microsoft.com/office/powerpoint/2010/main" val="901955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7C12851-3109-4739-BEB8-903908018599}"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91D73523-41ED-47A6-87AA-39ABBA3F9C24}" type="slidenum">
              <a:rPr kumimoji="1" lang="ja-JP" altLang="en-US" smtClean="0"/>
              <a:t>‹#›</a:t>
            </a:fld>
            <a:endParaRPr kumimoji="1" lang="ja-JP" altLang="en-US"/>
          </a:p>
        </p:txBody>
      </p:sp>
    </p:spTree>
    <p:extLst>
      <p:ext uri="{BB962C8B-B14F-4D97-AF65-F5344CB8AC3E}">
        <p14:creationId xmlns:p14="http://schemas.microsoft.com/office/powerpoint/2010/main" val="4521087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a:t>
            </a:fld>
            <a:endParaRPr kumimoji="1" lang="ja-JP" altLang="en-US"/>
          </a:p>
        </p:txBody>
      </p:sp>
    </p:spTree>
    <p:extLst>
      <p:ext uri="{BB962C8B-B14F-4D97-AF65-F5344CB8AC3E}">
        <p14:creationId xmlns:p14="http://schemas.microsoft.com/office/powerpoint/2010/main" val="147288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10</a:t>
            </a:fld>
            <a:endParaRPr kumimoji="1" lang="ja-JP" altLang="en-US"/>
          </a:p>
        </p:txBody>
      </p:sp>
    </p:spTree>
    <p:extLst>
      <p:ext uri="{BB962C8B-B14F-4D97-AF65-F5344CB8AC3E}">
        <p14:creationId xmlns:p14="http://schemas.microsoft.com/office/powerpoint/2010/main" val="311531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11</a:t>
            </a:fld>
            <a:endParaRPr kumimoji="1" lang="ja-JP" altLang="en-US"/>
          </a:p>
        </p:txBody>
      </p:sp>
    </p:spTree>
    <p:extLst>
      <p:ext uri="{BB962C8B-B14F-4D97-AF65-F5344CB8AC3E}">
        <p14:creationId xmlns:p14="http://schemas.microsoft.com/office/powerpoint/2010/main" val="293277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12</a:t>
            </a:fld>
            <a:endParaRPr kumimoji="1" lang="ja-JP" altLang="en-US"/>
          </a:p>
        </p:txBody>
      </p:sp>
    </p:spTree>
    <p:extLst>
      <p:ext uri="{BB962C8B-B14F-4D97-AF65-F5344CB8AC3E}">
        <p14:creationId xmlns:p14="http://schemas.microsoft.com/office/powerpoint/2010/main" val="2232756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13</a:t>
            </a:fld>
            <a:endParaRPr kumimoji="1" lang="ja-JP" altLang="en-US"/>
          </a:p>
        </p:txBody>
      </p:sp>
    </p:spTree>
    <p:extLst>
      <p:ext uri="{BB962C8B-B14F-4D97-AF65-F5344CB8AC3E}">
        <p14:creationId xmlns:p14="http://schemas.microsoft.com/office/powerpoint/2010/main" val="3832855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14</a:t>
            </a:fld>
            <a:endParaRPr kumimoji="1" lang="ja-JP" altLang="en-US"/>
          </a:p>
        </p:txBody>
      </p:sp>
    </p:spTree>
    <p:extLst>
      <p:ext uri="{BB962C8B-B14F-4D97-AF65-F5344CB8AC3E}">
        <p14:creationId xmlns:p14="http://schemas.microsoft.com/office/powerpoint/2010/main" val="3725623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15</a:t>
            </a:fld>
            <a:endParaRPr kumimoji="1" lang="ja-JP" altLang="en-US"/>
          </a:p>
        </p:txBody>
      </p:sp>
    </p:spTree>
    <p:extLst>
      <p:ext uri="{BB962C8B-B14F-4D97-AF65-F5344CB8AC3E}">
        <p14:creationId xmlns:p14="http://schemas.microsoft.com/office/powerpoint/2010/main" val="283820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16</a:t>
            </a:fld>
            <a:endParaRPr kumimoji="1" lang="ja-JP" altLang="en-US"/>
          </a:p>
        </p:txBody>
      </p:sp>
    </p:spTree>
    <p:extLst>
      <p:ext uri="{BB962C8B-B14F-4D97-AF65-F5344CB8AC3E}">
        <p14:creationId xmlns:p14="http://schemas.microsoft.com/office/powerpoint/2010/main" val="3782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17</a:t>
            </a:fld>
            <a:endParaRPr kumimoji="1" lang="ja-JP" altLang="en-US"/>
          </a:p>
        </p:txBody>
      </p:sp>
    </p:spTree>
    <p:extLst>
      <p:ext uri="{BB962C8B-B14F-4D97-AF65-F5344CB8AC3E}">
        <p14:creationId xmlns:p14="http://schemas.microsoft.com/office/powerpoint/2010/main" val="247966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18</a:t>
            </a:fld>
            <a:endParaRPr kumimoji="1" lang="ja-JP" altLang="en-US"/>
          </a:p>
        </p:txBody>
      </p:sp>
    </p:spTree>
    <p:extLst>
      <p:ext uri="{BB962C8B-B14F-4D97-AF65-F5344CB8AC3E}">
        <p14:creationId xmlns:p14="http://schemas.microsoft.com/office/powerpoint/2010/main" val="2845902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19</a:t>
            </a:fld>
            <a:endParaRPr kumimoji="1" lang="ja-JP" altLang="en-US"/>
          </a:p>
        </p:txBody>
      </p:sp>
    </p:spTree>
    <p:extLst>
      <p:ext uri="{BB962C8B-B14F-4D97-AF65-F5344CB8AC3E}">
        <p14:creationId xmlns:p14="http://schemas.microsoft.com/office/powerpoint/2010/main" val="311323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a:t>
            </a:fld>
            <a:endParaRPr kumimoji="1" lang="ja-JP" altLang="en-US"/>
          </a:p>
        </p:txBody>
      </p:sp>
    </p:spTree>
    <p:extLst>
      <p:ext uri="{BB962C8B-B14F-4D97-AF65-F5344CB8AC3E}">
        <p14:creationId xmlns:p14="http://schemas.microsoft.com/office/powerpoint/2010/main" val="3286916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20</a:t>
            </a:fld>
            <a:endParaRPr kumimoji="1" lang="ja-JP" altLang="en-US"/>
          </a:p>
        </p:txBody>
      </p:sp>
    </p:spTree>
    <p:extLst>
      <p:ext uri="{BB962C8B-B14F-4D97-AF65-F5344CB8AC3E}">
        <p14:creationId xmlns:p14="http://schemas.microsoft.com/office/powerpoint/2010/main" val="936399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21</a:t>
            </a:fld>
            <a:endParaRPr kumimoji="1" lang="ja-JP" altLang="en-US"/>
          </a:p>
        </p:txBody>
      </p:sp>
    </p:spTree>
    <p:extLst>
      <p:ext uri="{BB962C8B-B14F-4D97-AF65-F5344CB8AC3E}">
        <p14:creationId xmlns:p14="http://schemas.microsoft.com/office/powerpoint/2010/main" val="147512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22</a:t>
            </a:fld>
            <a:endParaRPr kumimoji="1" lang="ja-JP" altLang="en-US"/>
          </a:p>
        </p:txBody>
      </p:sp>
    </p:spTree>
    <p:extLst>
      <p:ext uri="{BB962C8B-B14F-4D97-AF65-F5344CB8AC3E}">
        <p14:creationId xmlns:p14="http://schemas.microsoft.com/office/powerpoint/2010/main" val="249664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23</a:t>
            </a:fld>
            <a:endParaRPr kumimoji="1" lang="ja-JP" altLang="en-US"/>
          </a:p>
        </p:txBody>
      </p:sp>
    </p:spTree>
    <p:extLst>
      <p:ext uri="{BB962C8B-B14F-4D97-AF65-F5344CB8AC3E}">
        <p14:creationId xmlns:p14="http://schemas.microsoft.com/office/powerpoint/2010/main" val="3886741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24</a:t>
            </a:fld>
            <a:endParaRPr kumimoji="1" lang="ja-JP" altLang="en-US"/>
          </a:p>
        </p:txBody>
      </p:sp>
    </p:spTree>
    <p:extLst>
      <p:ext uri="{BB962C8B-B14F-4D97-AF65-F5344CB8AC3E}">
        <p14:creationId xmlns:p14="http://schemas.microsoft.com/office/powerpoint/2010/main" val="3443417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25</a:t>
            </a:fld>
            <a:endParaRPr kumimoji="1" lang="ja-JP" altLang="en-US"/>
          </a:p>
        </p:txBody>
      </p:sp>
    </p:spTree>
    <p:extLst>
      <p:ext uri="{BB962C8B-B14F-4D97-AF65-F5344CB8AC3E}">
        <p14:creationId xmlns:p14="http://schemas.microsoft.com/office/powerpoint/2010/main" val="1661355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26</a:t>
            </a:fld>
            <a:endParaRPr kumimoji="1" lang="ja-JP" altLang="en-US"/>
          </a:p>
        </p:txBody>
      </p:sp>
    </p:spTree>
    <p:extLst>
      <p:ext uri="{BB962C8B-B14F-4D97-AF65-F5344CB8AC3E}">
        <p14:creationId xmlns:p14="http://schemas.microsoft.com/office/powerpoint/2010/main" val="2171408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27</a:t>
            </a:fld>
            <a:endParaRPr kumimoji="1" lang="ja-JP" altLang="en-US"/>
          </a:p>
        </p:txBody>
      </p:sp>
    </p:spTree>
    <p:extLst>
      <p:ext uri="{BB962C8B-B14F-4D97-AF65-F5344CB8AC3E}">
        <p14:creationId xmlns:p14="http://schemas.microsoft.com/office/powerpoint/2010/main" val="204032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28</a:t>
            </a:fld>
            <a:endParaRPr kumimoji="1" lang="ja-JP" altLang="en-US"/>
          </a:p>
        </p:txBody>
      </p:sp>
    </p:spTree>
    <p:extLst>
      <p:ext uri="{BB962C8B-B14F-4D97-AF65-F5344CB8AC3E}">
        <p14:creationId xmlns:p14="http://schemas.microsoft.com/office/powerpoint/2010/main" val="481724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29</a:t>
            </a:fld>
            <a:endParaRPr kumimoji="1" lang="ja-JP" altLang="en-US"/>
          </a:p>
        </p:txBody>
      </p:sp>
    </p:spTree>
    <p:extLst>
      <p:ext uri="{BB962C8B-B14F-4D97-AF65-F5344CB8AC3E}">
        <p14:creationId xmlns:p14="http://schemas.microsoft.com/office/powerpoint/2010/main" val="228551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a:t>
            </a:fld>
            <a:endParaRPr kumimoji="1" lang="ja-JP" altLang="en-US"/>
          </a:p>
        </p:txBody>
      </p:sp>
    </p:spTree>
    <p:extLst>
      <p:ext uri="{BB962C8B-B14F-4D97-AF65-F5344CB8AC3E}">
        <p14:creationId xmlns:p14="http://schemas.microsoft.com/office/powerpoint/2010/main" val="34187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4</a:t>
            </a:fld>
            <a:endParaRPr kumimoji="1" lang="ja-JP" altLang="en-US"/>
          </a:p>
        </p:txBody>
      </p:sp>
    </p:spTree>
    <p:extLst>
      <p:ext uri="{BB962C8B-B14F-4D97-AF65-F5344CB8AC3E}">
        <p14:creationId xmlns:p14="http://schemas.microsoft.com/office/powerpoint/2010/main" val="186873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5</a:t>
            </a:fld>
            <a:endParaRPr kumimoji="1" lang="ja-JP" altLang="en-US"/>
          </a:p>
        </p:txBody>
      </p:sp>
    </p:spTree>
    <p:extLst>
      <p:ext uri="{BB962C8B-B14F-4D97-AF65-F5344CB8AC3E}">
        <p14:creationId xmlns:p14="http://schemas.microsoft.com/office/powerpoint/2010/main" val="289150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6</a:t>
            </a:fld>
            <a:endParaRPr kumimoji="1" lang="ja-JP" altLang="en-US"/>
          </a:p>
        </p:txBody>
      </p:sp>
    </p:spTree>
    <p:extLst>
      <p:ext uri="{BB962C8B-B14F-4D97-AF65-F5344CB8AC3E}">
        <p14:creationId xmlns:p14="http://schemas.microsoft.com/office/powerpoint/2010/main" val="207166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7</a:t>
            </a:fld>
            <a:endParaRPr kumimoji="1" lang="ja-JP" altLang="en-US"/>
          </a:p>
        </p:txBody>
      </p:sp>
    </p:spTree>
    <p:extLst>
      <p:ext uri="{BB962C8B-B14F-4D97-AF65-F5344CB8AC3E}">
        <p14:creationId xmlns:p14="http://schemas.microsoft.com/office/powerpoint/2010/main" val="43541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8</a:t>
            </a:fld>
            <a:endParaRPr kumimoji="1" lang="ja-JP" altLang="en-US"/>
          </a:p>
        </p:txBody>
      </p:sp>
    </p:spTree>
    <p:extLst>
      <p:ext uri="{BB962C8B-B14F-4D97-AF65-F5344CB8AC3E}">
        <p14:creationId xmlns:p14="http://schemas.microsoft.com/office/powerpoint/2010/main" val="247352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9</a:t>
            </a:fld>
            <a:endParaRPr kumimoji="1" lang="ja-JP" altLang="en-US"/>
          </a:p>
        </p:txBody>
      </p:sp>
    </p:spTree>
    <p:extLst>
      <p:ext uri="{BB962C8B-B14F-4D97-AF65-F5344CB8AC3E}">
        <p14:creationId xmlns:p14="http://schemas.microsoft.com/office/powerpoint/2010/main" val="1037845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タイトル スライド">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14" name="タイトル 1"/>
          <p:cNvSpPr>
            <a:spLocks noGrp="1"/>
          </p:cNvSpPr>
          <p:nvPr>
            <p:ph type="ctrTitle" hasCustomPrompt="1"/>
          </p:nvPr>
        </p:nvSpPr>
        <p:spPr>
          <a:xfrm>
            <a:off x="623455" y="1412776"/>
            <a:ext cx="10734455" cy="2016223"/>
          </a:xfrm>
          <a:ln>
            <a:noFill/>
          </a:ln>
        </p:spPr>
        <p:txBody>
          <a:bodyPr anchor="b" anchorCtr="1">
            <a:normAutofit/>
          </a:bodyPr>
          <a:lstStyle>
            <a:lvl1pPr algn="ctr">
              <a:defRPr sz="4200">
                <a:solidFill>
                  <a:srgbClr val="525252"/>
                </a:solidFill>
                <a:latin typeface="Noto Sans CJK JP" panose="020B0500000000000000" pitchFamily="34" charset="-128"/>
                <a:ea typeface="Noto Sans CJK JP" panose="020B0500000000000000" pitchFamily="34" charset="-128"/>
              </a:defRPr>
            </a:lvl1pPr>
          </a:lstStyle>
          <a:p>
            <a:r>
              <a:rPr kumimoji="1" lang="ja-JP" altLang="en-US"/>
              <a:t>マスター タイトルの書式設定</a:t>
            </a:r>
          </a:p>
        </p:txBody>
      </p:sp>
      <p:sp>
        <p:nvSpPr>
          <p:cNvPr id="15" name="サブタイトル 2"/>
          <p:cNvSpPr>
            <a:spLocks noGrp="1"/>
          </p:cNvSpPr>
          <p:nvPr>
            <p:ph type="subTitle" idx="1" hasCustomPrompt="1"/>
          </p:nvPr>
        </p:nvSpPr>
        <p:spPr>
          <a:xfrm>
            <a:off x="4428892" y="3802330"/>
            <a:ext cx="3123579" cy="466228"/>
          </a:xfrm>
        </p:spPr>
        <p:txBody>
          <a:bodyPr>
            <a:normAutofit/>
          </a:bodyPr>
          <a:lstStyle>
            <a:lvl1pPr marL="0" indent="0" algn="ctr">
              <a:buNone/>
              <a:defRPr sz="1800">
                <a:solidFill>
                  <a:srgbClr val="828282"/>
                </a:solidFill>
                <a:latin typeface="Noto Sans CJK JP" panose="020B0500000000000000" pitchFamily="34" charset="-128"/>
                <a:ea typeface="Noto Sans CJK JP" panose="020B0500000000000000" pitchFamily="34" charset="-128"/>
              </a:defRPr>
            </a:lvl1pPr>
            <a:lvl2pPr marL="640035" indent="0" algn="ctr">
              <a:buNone/>
              <a:defRPr>
                <a:solidFill>
                  <a:schemeClr val="tx1">
                    <a:tint val="75000"/>
                  </a:schemeClr>
                </a:solidFill>
              </a:defRPr>
            </a:lvl2pPr>
            <a:lvl3pPr marL="1280068" indent="0" algn="ctr">
              <a:buNone/>
              <a:defRPr>
                <a:solidFill>
                  <a:schemeClr val="tx1">
                    <a:tint val="75000"/>
                  </a:schemeClr>
                </a:solidFill>
              </a:defRPr>
            </a:lvl3pPr>
            <a:lvl4pPr marL="1920103" indent="0" algn="ctr">
              <a:buNone/>
              <a:defRPr>
                <a:solidFill>
                  <a:schemeClr val="tx1">
                    <a:tint val="75000"/>
                  </a:schemeClr>
                </a:solidFill>
              </a:defRPr>
            </a:lvl4pPr>
            <a:lvl5pPr marL="2560136" indent="0" algn="ctr">
              <a:buNone/>
              <a:defRPr>
                <a:solidFill>
                  <a:schemeClr val="tx1">
                    <a:tint val="75000"/>
                  </a:schemeClr>
                </a:solidFill>
              </a:defRPr>
            </a:lvl5pPr>
            <a:lvl6pPr marL="3200171" indent="0" algn="ctr">
              <a:buNone/>
              <a:defRPr>
                <a:solidFill>
                  <a:schemeClr val="tx1">
                    <a:tint val="75000"/>
                  </a:schemeClr>
                </a:solidFill>
              </a:defRPr>
            </a:lvl6pPr>
            <a:lvl7pPr marL="3840206" indent="0" algn="ctr">
              <a:buNone/>
              <a:defRPr>
                <a:solidFill>
                  <a:schemeClr val="tx1">
                    <a:tint val="75000"/>
                  </a:schemeClr>
                </a:solidFill>
              </a:defRPr>
            </a:lvl7pPr>
            <a:lvl8pPr marL="4480240" indent="0" algn="ctr">
              <a:buNone/>
              <a:defRPr>
                <a:solidFill>
                  <a:schemeClr val="tx1">
                    <a:tint val="75000"/>
                  </a:schemeClr>
                </a:solidFill>
              </a:defRPr>
            </a:lvl8pPr>
            <a:lvl9pPr marL="5120274" indent="0" algn="ctr">
              <a:buNone/>
              <a:defRPr>
                <a:solidFill>
                  <a:schemeClr val="tx1">
                    <a:tint val="75000"/>
                  </a:schemeClr>
                </a:solidFill>
              </a:defRPr>
            </a:lvl9pPr>
          </a:lstStyle>
          <a:p>
            <a:r>
              <a:rPr kumimoji="1" lang="en-US" altLang="ja-JP"/>
              <a:t>2018</a:t>
            </a:r>
            <a:r>
              <a:rPr kumimoji="1" lang="ja-JP" altLang="en-US"/>
              <a:t>年</a:t>
            </a:r>
            <a:r>
              <a:rPr kumimoji="1" lang="en-US" altLang="ja-JP"/>
              <a:t>5</a:t>
            </a:r>
            <a:r>
              <a:rPr kumimoji="1" lang="ja-JP" altLang="en-US"/>
              <a:t>月</a:t>
            </a:r>
            <a:r>
              <a:rPr kumimoji="1" lang="en-US" altLang="ja-JP"/>
              <a:t>9</a:t>
            </a:r>
            <a:r>
              <a:rPr kumimoji="1" lang="ja-JP" altLang="en-US"/>
              <a:t>日</a:t>
            </a:r>
          </a:p>
        </p:txBody>
      </p:sp>
      <p:grpSp>
        <p:nvGrpSpPr>
          <p:cNvPr id="19" name="Group 18">
            <a:extLst>
              <a:ext uri="{FF2B5EF4-FFF2-40B4-BE49-F238E27FC236}">
                <a16:creationId xmlns:a16="http://schemas.microsoft.com/office/drawing/2014/main" id="{1156B7C6-873A-8645-99F9-F2F3C8BBA04D}"/>
              </a:ext>
            </a:extLst>
          </p:cNvPr>
          <p:cNvGrpSpPr/>
          <p:nvPr userDrawn="1"/>
        </p:nvGrpSpPr>
        <p:grpSpPr>
          <a:xfrm>
            <a:off x="-5" y="1"/>
            <a:ext cx="3358113" cy="1484783"/>
            <a:chOff x="-5" y="1"/>
            <a:chExt cx="3358113" cy="1484783"/>
          </a:xfrm>
        </p:grpSpPr>
        <p:sp>
          <p:nvSpPr>
            <p:cNvPr id="23" name="Right Triangle 22">
              <a:extLst>
                <a:ext uri="{FF2B5EF4-FFF2-40B4-BE49-F238E27FC236}">
                  <a16:creationId xmlns:a16="http://schemas.microsoft.com/office/drawing/2014/main" id="{10532400-AC72-D94B-8EB0-463DE47B6F5D}"/>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EBA72EC7-AF17-3A4D-8F9B-CC412D1163F6}"/>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19DF01A-83AE-8E4C-A82F-5829BAA28776}"/>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F415D6E-F234-AB49-BBF9-A63BDE47EBA4}"/>
              </a:ext>
            </a:extLst>
          </p:cNvPr>
          <p:cNvGrpSpPr/>
          <p:nvPr userDrawn="1"/>
        </p:nvGrpSpPr>
        <p:grpSpPr>
          <a:xfrm>
            <a:off x="8830716" y="5373217"/>
            <a:ext cx="3358113" cy="1484783"/>
            <a:chOff x="8830716" y="5373217"/>
            <a:chExt cx="3358113" cy="1484783"/>
          </a:xfrm>
        </p:grpSpPr>
        <p:sp>
          <p:nvSpPr>
            <p:cNvPr id="27" name="Right Triangle 26">
              <a:extLst>
                <a:ext uri="{FF2B5EF4-FFF2-40B4-BE49-F238E27FC236}">
                  <a16:creationId xmlns:a16="http://schemas.microsoft.com/office/drawing/2014/main" id="{0A94AD37-48DC-774A-B1C7-88A59DCF7E18}"/>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FC58DEF-B30E-C949-A316-59E001628E28}"/>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4CDE73CD-FF29-1D42-B28C-A5AF180A1016}"/>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5E8974D4-ACD2-7A41-A841-2B655B9A2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71340" y="4964766"/>
            <a:ext cx="1848589" cy="1124744"/>
          </a:xfrm>
          <a:prstGeom prst="rect">
            <a:avLst/>
          </a:prstGeom>
        </p:spPr>
      </p:pic>
    </p:spTree>
    <p:extLst>
      <p:ext uri="{BB962C8B-B14F-4D97-AF65-F5344CB8AC3E}">
        <p14:creationId xmlns:p14="http://schemas.microsoft.com/office/powerpoint/2010/main" val="375798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355680" y="1019158"/>
            <a:ext cx="10972800" cy="488287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43660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496301" y="872836"/>
            <a:ext cx="2832100" cy="5070764"/>
          </a:xfrm>
        </p:spPr>
        <p:txBody>
          <a:bodyPr vert="eaVert"/>
          <a:lstStyle>
            <a:lvl1pPr>
              <a:defRPr>
                <a:solidFill>
                  <a:srgbClr val="525252"/>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0" y="872835"/>
            <a:ext cx="8293101" cy="50707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4126565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終わり">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77BDD1-3A8B-9941-A37C-BCB49F581599}"/>
              </a:ext>
            </a:extLst>
          </p:cNvPr>
          <p:cNvGrpSpPr/>
          <p:nvPr userDrawn="1"/>
        </p:nvGrpSpPr>
        <p:grpSpPr>
          <a:xfrm>
            <a:off x="-5" y="1"/>
            <a:ext cx="3358113" cy="1484783"/>
            <a:chOff x="-5" y="1"/>
            <a:chExt cx="3358113" cy="1484783"/>
          </a:xfrm>
        </p:grpSpPr>
        <p:sp>
          <p:nvSpPr>
            <p:cNvPr id="8" name="Right Triangle 7">
              <a:extLst>
                <a:ext uri="{FF2B5EF4-FFF2-40B4-BE49-F238E27FC236}">
                  <a16:creationId xmlns:a16="http://schemas.microsoft.com/office/drawing/2014/main" id="{24E158BB-328A-7E42-B347-01571F5E91C6}"/>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925C866-11E3-2445-82E0-EBED04046604}"/>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DBF2B80-F941-8140-BA54-D4077612878B}"/>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6938AF-7537-CE4E-AFE4-B6976ED23403}"/>
              </a:ext>
            </a:extLst>
          </p:cNvPr>
          <p:cNvGrpSpPr/>
          <p:nvPr userDrawn="1"/>
        </p:nvGrpSpPr>
        <p:grpSpPr>
          <a:xfrm>
            <a:off x="8830716" y="5373217"/>
            <a:ext cx="3358113" cy="1484783"/>
            <a:chOff x="8830716" y="5373217"/>
            <a:chExt cx="3358113" cy="1484783"/>
          </a:xfrm>
        </p:grpSpPr>
        <p:sp>
          <p:nvSpPr>
            <p:cNvPr id="12" name="Right Triangle 11">
              <a:extLst>
                <a:ext uri="{FF2B5EF4-FFF2-40B4-BE49-F238E27FC236}">
                  <a16:creationId xmlns:a16="http://schemas.microsoft.com/office/drawing/2014/main" id="{BBA336B7-492D-6143-A54A-05C3E405E2FA}"/>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3FFEFA-C8D6-444F-A461-41EFA9503F1F}"/>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6D6BED8-D427-664B-B342-D9AEB808B6E8}"/>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図 11">
            <a:extLst>
              <a:ext uri="{FF2B5EF4-FFF2-40B4-BE49-F238E27FC236}">
                <a16:creationId xmlns:a16="http://schemas.microsoft.com/office/drawing/2014/main" id="{2A325704-639B-2841-929E-A6C90C531B52}"/>
              </a:ext>
            </a:extLst>
          </p:cNvPr>
          <p:cNvPicPr>
            <a:picLocks noChangeAspect="1"/>
          </p:cNvPicPr>
          <p:nvPr userDrawn="1"/>
        </p:nvPicPr>
        <p:blipFill>
          <a:blip r:embed="rId2"/>
          <a:stretch>
            <a:fillRect/>
          </a:stretch>
        </p:blipFill>
        <p:spPr>
          <a:xfrm>
            <a:off x="5835650" y="5029763"/>
            <a:ext cx="520700" cy="520700"/>
          </a:xfrm>
          <a:prstGeom prst="rect">
            <a:avLst/>
          </a:prstGeom>
        </p:spPr>
      </p:pic>
      <p:sp>
        <p:nvSpPr>
          <p:cNvPr id="2" name="TextBox 1">
            <a:extLst>
              <a:ext uri="{FF2B5EF4-FFF2-40B4-BE49-F238E27FC236}">
                <a16:creationId xmlns:a16="http://schemas.microsoft.com/office/drawing/2014/main" id="{E1B7CBD5-635C-1F4D-9993-C234F297EC3F}"/>
              </a:ext>
            </a:extLst>
          </p:cNvPr>
          <p:cNvSpPr txBox="1"/>
          <p:nvPr userDrawn="1"/>
        </p:nvSpPr>
        <p:spPr>
          <a:xfrm>
            <a:off x="5340825" y="5617237"/>
            <a:ext cx="1510350" cy="246221"/>
          </a:xfrm>
          <a:prstGeom prst="rect">
            <a:avLst/>
          </a:prstGeom>
          <a:noFill/>
        </p:spPr>
        <p:txBody>
          <a:bodyPr wrap="none" rtlCol="0">
            <a:spAutoFit/>
          </a:bodyPr>
          <a:lstStyle/>
          <a:p>
            <a:pPr algn="ctr"/>
            <a:r>
              <a:rPr lang="en-US" sz="1000" err="1">
                <a:solidFill>
                  <a:srgbClr val="535E62"/>
                </a:solidFill>
                <a:latin typeface="Noto Sans CJK JP" panose="020B0500000000000000" pitchFamily="34" charset="-128"/>
                <a:ea typeface="Noto Sans CJK JP" panose="020B0500000000000000" pitchFamily="34" charset="-128"/>
              </a:rPr>
              <a:t>www.compmind.co.jp</a:t>
            </a:r>
            <a:endParaRPr lang="en-US" sz="1000">
              <a:solidFill>
                <a:srgbClr val="535E62"/>
              </a:solidFill>
              <a:latin typeface="Noto Sans CJK JP" panose="020B0500000000000000" pitchFamily="34" charset="-128"/>
              <a:ea typeface="Noto Sans CJK JP" panose="020B0500000000000000" pitchFamily="34" charset="-128"/>
            </a:endParaRPr>
          </a:p>
        </p:txBody>
      </p:sp>
      <p:pic>
        <p:nvPicPr>
          <p:cNvPr id="17" name="Picture 16">
            <a:extLst>
              <a:ext uri="{FF2B5EF4-FFF2-40B4-BE49-F238E27FC236}">
                <a16:creationId xmlns:a16="http://schemas.microsoft.com/office/drawing/2014/main" id="{2BC4F982-4358-7045-8EAA-079E68140B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7359" y="1491269"/>
            <a:ext cx="3117283" cy="1896660"/>
          </a:xfrm>
          <a:prstGeom prst="rect">
            <a:avLst/>
          </a:prstGeom>
        </p:spPr>
      </p:pic>
      <p:pic>
        <p:nvPicPr>
          <p:cNvPr id="19" name="図 18">
            <a:extLst>
              <a:ext uri="{FF2B5EF4-FFF2-40B4-BE49-F238E27FC236}">
                <a16:creationId xmlns:a16="http://schemas.microsoft.com/office/drawing/2014/main" id="{8166CFDA-5768-42DC-9E6C-D2C1AC77429C}"/>
              </a:ext>
            </a:extLst>
          </p:cNvPr>
          <p:cNvPicPr>
            <a:picLocks noChangeAspect="1"/>
          </p:cNvPicPr>
          <p:nvPr userDrawn="1"/>
        </p:nvPicPr>
        <p:blipFill>
          <a:blip r:embed="rId4"/>
          <a:stretch>
            <a:fillRect/>
          </a:stretch>
        </p:blipFill>
        <p:spPr>
          <a:xfrm>
            <a:off x="4728020" y="3656749"/>
            <a:ext cx="2704155" cy="836712"/>
          </a:xfrm>
          <a:prstGeom prst="rect">
            <a:avLst/>
          </a:prstGeom>
        </p:spPr>
      </p:pic>
    </p:spTree>
    <p:extLst>
      <p:ext uri="{BB962C8B-B14F-4D97-AF65-F5344CB8AC3E}">
        <p14:creationId xmlns:p14="http://schemas.microsoft.com/office/powerpoint/2010/main" val="39976044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906000" cy="617838"/>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lvl1pPr algn="r">
              <a:defRPr>
                <a:solidFill>
                  <a:schemeClr val="bg1"/>
                </a:solidFill>
                <a:latin typeface="Noto Sans CJK JP" panose="020B0500000000000000" pitchFamily="34" charset="-128"/>
                <a:ea typeface="Noto Sans CJK JP" panose="020B0500000000000000" pitchFamily="34" charset="-128"/>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59896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693740"/>
            <a:ext cx="10515600" cy="2852737"/>
          </a:xfrm>
        </p:spPr>
        <p:txBody>
          <a:bodyPr anchor="b"/>
          <a:lstStyle>
            <a:lvl1pPr>
              <a:defRPr sz="4799">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3700276"/>
            <a:ext cx="10515600" cy="1373375"/>
          </a:xfrm>
        </p:spPr>
        <p:txBody>
          <a:bodyPr/>
          <a:lstStyle>
            <a:lvl1pPr marL="0" indent="0">
              <a:buNone/>
              <a:defRPr sz="2400">
                <a:solidFill>
                  <a:srgbClr val="828282"/>
                </a:solidFill>
              </a:defRPr>
            </a:lvl1pPr>
            <a:lvl2pPr marL="457166" indent="0">
              <a:buNone/>
              <a:defRPr sz="2000">
                <a:solidFill>
                  <a:schemeClr val="tx1">
                    <a:tint val="75000"/>
                  </a:schemeClr>
                </a:solidFill>
              </a:defRPr>
            </a:lvl2pPr>
            <a:lvl3pPr marL="914333"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1" indent="0">
              <a:buNone/>
              <a:defRPr sz="1600">
                <a:solidFill>
                  <a:schemeClr val="tx1">
                    <a:tint val="75000"/>
                  </a:schemeClr>
                </a:solidFill>
              </a:defRPr>
            </a:lvl6pPr>
            <a:lvl7pPr marL="2742997" indent="0">
              <a:buNone/>
              <a:defRPr sz="1600">
                <a:solidFill>
                  <a:schemeClr val="tx1">
                    <a:tint val="75000"/>
                  </a:schemeClr>
                </a:solidFill>
              </a:defRPr>
            </a:lvl7pPr>
            <a:lvl8pPr marL="3200163" indent="0">
              <a:buNone/>
              <a:defRPr sz="1600">
                <a:solidFill>
                  <a:schemeClr val="tx1">
                    <a:tint val="75000"/>
                  </a:schemeClr>
                </a:solidFill>
              </a:defRPr>
            </a:lvl8pPr>
            <a:lvl9pPr marL="365732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525252"/>
                </a:solidFill>
              </a:defRPr>
            </a:lvl1pPr>
          </a:lstStyle>
          <a:p>
            <a:endParaRPr lang="ja-JP" altLang="en-US"/>
          </a:p>
        </p:txBody>
      </p:sp>
      <p:sp>
        <p:nvSpPr>
          <p:cNvPr id="6" name="スライド番号プレースホルダー 5"/>
          <p:cNvSpPr>
            <a:spLocks noGrp="1"/>
          </p:cNvSpPr>
          <p:nvPr>
            <p:ph type="sldNum" sz="quarter" idx="12"/>
          </p:nvPr>
        </p:nvSpPr>
        <p:spPr/>
        <p:txBody>
          <a:bodyPr/>
          <a:lstStyle>
            <a:lvl1pPr algn="r">
              <a:defRPr>
                <a:solidFill>
                  <a:schemeClr val="bg1">
                    <a:lumMod val="95000"/>
                  </a:schemeClr>
                </a:solidFill>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410757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355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943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87900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7" y="866777"/>
            <a:ext cx="10515600" cy="823912"/>
          </a:xfrm>
        </p:spPr>
        <p:txBody>
          <a:bodyPr/>
          <a:lstStyle>
            <a:lvl1pPr>
              <a:defRPr>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40318" y="2505076"/>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6"/>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8" name="フッター プレースホルダー 7"/>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66438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フッター プレースホルダー 3"/>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36526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3" name="フッター プレースホルダー 2"/>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47587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718"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53343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図プレースホルダー 2"/>
          <p:cNvSpPr>
            <a:spLocks noGrp="1"/>
          </p:cNvSpPr>
          <p:nvPr>
            <p:ph type="pic" idx="1"/>
          </p:nvPr>
        </p:nvSpPr>
        <p:spPr>
          <a:xfrm>
            <a:off x="5183718" y="987426"/>
            <a:ext cx="6172199" cy="4873625"/>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31" indent="0">
              <a:buNone/>
              <a:defRPr sz="2000"/>
            </a:lvl6pPr>
            <a:lvl7pPr marL="2742997" indent="0">
              <a:buNone/>
              <a:defRPr sz="2000"/>
            </a:lvl7pPr>
            <a:lvl8pPr marL="3200163" indent="0">
              <a:buNone/>
              <a:defRPr sz="2000"/>
            </a:lvl8pPr>
            <a:lvl9pPr marL="365732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6044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77121C-43A4-464D-A003-9231D97CD753}"/>
              </a:ext>
            </a:extLst>
          </p:cNvPr>
          <p:cNvSpPr/>
          <p:nvPr userDrawn="1"/>
        </p:nvSpPr>
        <p:spPr>
          <a:xfrm>
            <a:off x="-1" y="1"/>
            <a:ext cx="12188825" cy="648000"/>
          </a:xfrm>
          <a:prstGeom prst="rect">
            <a:avLst/>
          </a:prstGeom>
          <a:gradFill>
            <a:gsLst>
              <a:gs pos="50000">
                <a:srgbClr val="00BDFF"/>
              </a:gs>
              <a:gs pos="100000">
                <a:srgbClr val="4C61E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8DEA0B-2BF5-BB40-A4E3-155449D05369}"/>
              </a:ext>
            </a:extLst>
          </p:cNvPr>
          <p:cNvGrpSpPr/>
          <p:nvPr userDrawn="1"/>
        </p:nvGrpSpPr>
        <p:grpSpPr>
          <a:xfrm>
            <a:off x="8830716" y="5373217"/>
            <a:ext cx="3358113" cy="1484783"/>
            <a:chOff x="8830716" y="5373217"/>
            <a:chExt cx="3358113" cy="1484783"/>
          </a:xfrm>
        </p:grpSpPr>
        <p:sp>
          <p:nvSpPr>
            <p:cNvPr id="18" name="Right Triangle 17">
              <a:extLst>
                <a:ext uri="{FF2B5EF4-FFF2-40B4-BE49-F238E27FC236}">
                  <a16:creationId xmlns:a16="http://schemas.microsoft.com/office/drawing/2014/main" id="{6F39F408-F41D-8649-978D-5B33B2A4D3C0}"/>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F6826A8-2135-BA4A-87E2-7EEC2433A8D4}"/>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ACAD28DC-8482-794E-8EEE-2878D372727A}"/>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タイトル プレースホルダー 2"/>
          <p:cNvSpPr txBox="1">
            <a:spLocks noGrp="1"/>
          </p:cNvSpPr>
          <p:nvPr>
            <p:ph type="title"/>
          </p:nvPr>
        </p:nvSpPr>
        <p:spPr>
          <a:xfrm>
            <a:off x="138546" y="-1"/>
            <a:ext cx="9772292" cy="648001"/>
          </a:xfrm>
          <a:prstGeom prst="rect">
            <a:avLst/>
          </a:prstGeom>
          <a:noFill/>
          <a:ln>
            <a:noFill/>
          </a:ln>
        </p:spPr>
        <p:txBody>
          <a:bodyPr vert="horz" lIns="90000" tIns="46800" rIns="90000" bIns="46800" anchor="ctr" anchorCtr="0" compatLnSpc="1"/>
          <a:lstStyle/>
          <a:p>
            <a:endParaRPr lang="en-US" altLang="ja-JP"/>
          </a:p>
        </p:txBody>
      </p:sp>
      <p:sp>
        <p:nvSpPr>
          <p:cNvPr id="4" name="テキスト プレースホルダー 3"/>
          <p:cNvSpPr txBox="1">
            <a:spLocks noGrp="1"/>
          </p:cNvSpPr>
          <p:nvPr>
            <p:ph type="body" idx="1"/>
          </p:nvPr>
        </p:nvSpPr>
        <p:spPr>
          <a:xfrm>
            <a:off x="355680" y="1019159"/>
            <a:ext cx="10972800" cy="4525920"/>
          </a:xfrm>
          <a:prstGeom prst="rect">
            <a:avLst/>
          </a:prstGeom>
          <a:noFill/>
          <a:ln>
            <a:noFill/>
          </a:ln>
        </p:spPr>
        <p:txBody>
          <a:bodyPr vert="horz" lIns="90000" tIns="46800" rIns="90000" bIns="46800" anchor="t" anchorCtr="0" compatLnSpc="1">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7" name="スライド番号プレースホルダー 6"/>
          <p:cNvSpPr txBox="1">
            <a:spLocks noGrp="1"/>
          </p:cNvSpPr>
          <p:nvPr>
            <p:ph type="sldNum" sz="quarter" idx="4"/>
          </p:nvPr>
        </p:nvSpPr>
        <p:spPr>
          <a:xfrm>
            <a:off x="8968670" y="6410961"/>
            <a:ext cx="2844480" cy="244440"/>
          </a:xfrm>
          <a:prstGeom prst="rect">
            <a:avLst/>
          </a:prstGeom>
          <a:noFill/>
          <a:ln>
            <a:noFill/>
          </a:ln>
        </p:spPr>
        <p:txBody>
          <a:bodyPr vert="horz" wrap="square" lIns="90000" tIns="46800" rIns="90000" bIns="46800" anchor="t" anchorCtr="0" compatLnSpc="1">
            <a:noAutofit/>
          </a:bodyPr>
          <a:lstStyle>
            <a:lvl1pPr marL="0" marR="0" lvl="0" indent="0" algn="r" rtl="0" hangingPunct="0">
              <a:lnSpc>
                <a:spcPct val="100000"/>
              </a:lnSpc>
              <a:spcBef>
                <a:spcPts val="0"/>
              </a:spcBef>
              <a:spcAft>
                <a:spcPts val="0"/>
              </a:spcAft>
              <a:buNone/>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lang="en-US" sz="1800" b="0" i="0" u="none" strike="noStrike" baseline="0">
                <a:solidFill>
                  <a:schemeClr val="bg1"/>
                </a:solidFill>
                <a:latin typeface="Noto Sans CJK JP" panose="020B0500000000000000" pitchFamily="34" charset="-128"/>
                <a:ea typeface="Noto Sans CJK JP" panose="020B0500000000000000" pitchFamily="34" charset="-128"/>
                <a:cs typeface="Noto Sans CJK JP" panose="020B0500000000000000" pitchFamily="34" charset="-128"/>
              </a:defRPr>
            </a:lvl1pPr>
          </a:lstStyle>
          <a:p>
            <a:fld id="{58559E05-BCEC-45BC-9BA0-4ACA84666899}" type="slidenum">
              <a:rPr lang="ja-JP" altLang="en-US" smtClean="0"/>
              <a:pPr/>
              <a:t>‹#›</a:t>
            </a:fld>
            <a:endParaRPr lang="ja-JP" altLang="en-US"/>
          </a:p>
        </p:txBody>
      </p:sp>
      <p:pic>
        <p:nvPicPr>
          <p:cNvPr id="8" name="Picture 7">
            <a:extLst>
              <a:ext uri="{FF2B5EF4-FFF2-40B4-BE49-F238E27FC236}">
                <a16:creationId xmlns:a16="http://schemas.microsoft.com/office/drawing/2014/main" id="{D5FDFB26-3440-2247-BD1B-7CD297A00C0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1689" y="159900"/>
            <a:ext cx="1933804" cy="317064"/>
          </a:xfrm>
          <a:prstGeom prst="rect">
            <a:avLst/>
          </a:prstGeom>
        </p:spPr>
      </p:pic>
    </p:spTree>
    <p:extLst>
      <p:ext uri="{BB962C8B-B14F-4D97-AF65-F5344CB8AC3E}">
        <p14:creationId xmlns:p14="http://schemas.microsoft.com/office/powerpoint/2010/main" val="3101168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marL="0" marR="0" indent="0" algn="l" rtl="0" eaLnBrk="1" hangingPunct="1">
        <a:lnSpc>
          <a:spcPct val="100000"/>
        </a:lnSpc>
        <a:spcBef>
          <a:spcPts val="0"/>
        </a:spcBef>
        <a:spcAft>
          <a:spcPts val="0"/>
        </a:spcAft>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kumimoji="1" lang="en-US" altLang="ja-JP" sz="2800" b="0" i="0" u="none" strike="noStrike" cap="none" baseline="0">
          <a:ln>
            <a:noFill/>
          </a:ln>
          <a:solidFill>
            <a:schemeClr val="bg1"/>
          </a:solidFill>
          <a:latin typeface="Noto Sans CJK JP" panose="020B0500000000000000" pitchFamily="34" charset="-128"/>
          <a:ea typeface="Noto Sans CJK JP" panose="020B0500000000000000" pitchFamily="34" charset="-128"/>
        </a:defRPr>
      </a:lvl1pPr>
    </p:titleStyle>
    <p:body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3" rtl="0" eaLnBrk="1" latinLnBrk="0" hangingPunct="1">
        <a:defRPr kumimoji="1" sz="1800" kern="1200">
          <a:solidFill>
            <a:schemeClr val="tx1"/>
          </a:solidFill>
          <a:latin typeface="+mn-lt"/>
          <a:ea typeface="+mn-ea"/>
          <a:cs typeface="+mn-cs"/>
        </a:defRPr>
      </a:lvl1pPr>
      <a:lvl2pPr marL="457166" algn="l" defTabSz="914333" rtl="0" eaLnBrk="1" latinLnBrk="0" hangingPunct="1">
        <a:defRPr kumimoji="1" sz="1800" kern="1200">
          <a:solidFill>
            <a:schemeClr val="tx1"/>
          </a:solidFill>
          <a:latin typeface="+mn-lt"/>
          <a:ea typeface="+mn-ea"/>
          <a:cs typeface="+mn-cs"/>
        </a:defRPr>
      </a:lvl2pPr>
      <a:lvl3pPr marL="914333" algn="l" defTabSz="914333" rtl="0" eaLnBrk="1" latinLnBrk="0" hangingPunct="1">
        <a:defRPr kumimoji="1" sz="1800" kern="1200">
          <a:solidFill>
            <a:schemeClr val="tx1"/>
          </a:solidFill>
          <a:latin typeface="+mn-lt"/>
          <a:ea typeface="+mn-ea"/>
          <a:cs typeface="+mn-cs"/>
        </a:defRPr>
      </a:lvl3pPr>
      <a:lvl4pPr marL="1371498" algn="l" defTabSz="914333" rtl="0" eaLnBrk="1" latinLnBrk="0" hangingPunct="1">
        <a:defRPr kumimoji="1" sz="1800" kern="1200">
          <a:solidFill>
            <a:schemeClr val="tx1"/>
          </a:solidFill>
          <a:latin typeface="+mn-lt"/>
          <a:ea typeface="+mn-ea"/>
          <a:cs typeface="+mn-cs"/>
        </a:defRPr>
      </a:lvl4pPr>
      <a:lvl5pPr marL="1828664" algn="l" defTabSz="914333" rtl="0" eaLnBrk="1" latinLnBrk="0" hangingPunct="1">
        <a:defRPr kumimoji="1" sz="1800" kern="1200">
          <a:solidFill>
            <a:schemeClr val="tx1"/>
          </a:solidFill>
          <a:latin typeface="+mn-lt"/>
          <a:ea typeface="+mn-ea"/>
          <a:cs typeface="+mn-cs"/>
        </a:defRPr>
      </a:lvl5pPr>
      <a:lvl6pPr marL="2285831" algn="l" defTabSz="914333" rtl="0" eaLnBrk="1" latinLnBrk="0" hangingPunct="1">
        <a:defRPr kumimoji="1" sz="1800" kern="1200">
          <a:solidFill>
            <a:schemeClr val="tx1"/>
          </a:solidFill>
          <a:latin typeface="+mn-lt"/>
          <a:ea typeface="+mn-ea"/>
          <a:cs typeface="+mn-cs"/>
        </a:defRPr>
      </a:lvl6pPr>
      <a:lvl7pPr marL="2742997" algn="l" defTabSz="914333" rtl="0" eaLnBrk="1" latinLnBrk="0" hangingPunct="1">
        <a:defRPr kumimoji="1" sz="1800" kern="1200">
          <a:solidFill>
            <a:schemeClr val="tx1"/>
          </a:solidFill>
          <a:latin typeface="+mn-lt"/>
          <a:ea typeface="+mn-ea"/>
          <a:cs typeface="+mn-cs"/>
        </a:defRPr>
      </a:lvl7pPr>
      <a:lvl8pPr marL="3200163" algn="l" defTabSz="914333" rtl="0" eaLnBrk="1" latinLnBrk="0" hangingPunct="1">
        <a:defRPr kumimoji="1" sz="1800" kern="1200">
          <a:solidFill>
            <a:schemeClr val="tx1"/>
          </a:solidFill>
          <a:latin typeface="+mn-lt"/>
          <a:ea typeface="+mn-ea"/>
          <a:cs typeface="+mn-cs"/>
        </a:defRPr>
      </a:lvl8pPr>
      <a:lvl9pPr marL="3657329" algn="l" defTabSz="91433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12.0401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103.17249.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pdf/2108.00946.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1908.04913.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008.02401.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arxiv.org/pdf/2012.04842.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801.07698.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612.00005.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roceedings.neurips.cc/paper_files/paper/2022/file/8cb1c53863b290ee09b94d17f16ef355-Paper-Conference.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ChenWu98/Generative-Visual-Promp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jiro.com/entry/2022/07/02/10495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arxiv.org/abs/2006.107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ED61-E304-44E2-96BA-E6F6DF45739C}"/>
              </a:ext>
            </a:extLst>
          </p:cNvPr>
          <p:cNvSpPr>
            <a:spLocks noGrp="1"/>
          </p:cNvSpPr>
          <p:nvPr>
            <p:ph type="ctrTitle"/>
          </p:nvPr>
        </p:nvSpPr>
        <p:spPr>
          <a:xfrm>
            <a:off x="286407" y="2234805"/>
            <a:ext cx="11619186" cy="2388389"/>
          </a:xfrm>
        </p:spPr>
        <p:txBody>
          <a:bodyPr anchor="ctr">
            <a:normAutofit/>
          </a:bodyPr>
          <a:lstStyle/>
          <a:p>
            <a:r>
              <a:rPr kumimoji="1" lang="en-US" altLang="ja-JP" sz="3200" b="1" dirty="0"/>
              <a:t>No.45 Generative Visual Prompt: Unifying Distributional</a:t>
            </a:r>
            <a:br>
              <a:rPr kumimoji="1" lang="en-US" altLang="ja-JP" sz="3200" b="1" dirty="0"/>
            </a:br>
            <a:r>
              <a:rPr kumimoji="1" lang="en-US" altLang="ja-JP" sz="3200" b="1" dirty="0"/>
              <a:t>Control of Pre-Trained Generative Models</a:t>
            </a:r>
            <a:br>
              <a:rPr kumimoji="1" lang="en-US" altLang="ja-JP" sz="3200" b="1" dirty="0"/>
            </a:br>
            <a:br>
              <a:rPr kumimoji="1" lang="en-US" altLang="ja-JP" sz="3200" b="1" dirty="0"/>
            </a:br>
            <a:r>
              <a:rPr kumimoji="1" lang="ja-JP" altLang="en-US" sz="3200" b="1" dirty="0"/>
              <a:t>論文詳細</a:t>
            </a:r>
          </a:p>
        </p:txBody>
      </p:sp>
      <p:sp>
        <p:nvSpPr>
          <p:cNvPr id="3" name="字幕 2">
            <a:extLst>
              <a:ext uri="{FF2B5EF4-FFF2-40B4-BE49-F238E27FC236}">
                <a16:creationId xmlns:a16="http://schemas.microsoft.com/office/drawing/2014/main" id="{DBC273EF-8AE8-4D6F-BF9F-D8729F4EF538}"/>
              </a:ext>
            </a:extLst>
          </p:cNvPr>
          <p:cNvSpPr>
            <a:spLocks noGrp="1"/>
          </p:cNvSpPr>
          <p:nvPr>
            <p:ph type="subTitle" idx="1"/>
          </p:nvPr>
        </p:nvSpPr>
        <p:spPr>
          <a:xfrm>
            <a:off x="8965096" y="5119621"/>
            <a:ext cx="2216900" cy="566438"/>
          </a:xfrm>
        </p:spPr>
        <p:txBody>
          <a:bodyPr>
            <a:normAutofit/>
          </a:bodyPr>
          <a:lstStyle/>
          <a:p>
            <a:r>
              <a:rPr kumimoji="1" lang="en-US" altLang="ja-JP" sz="2000" dirty="0">
                <a:solidFill>
                  <a:schemeClr val="tx1"/>
                </a:solidFill>
              </a:rPr>
              <a:t>2023</a:t>
            </a:r>
            <a:r>
              <a:rPr kumimoji="1" lang="ja-JP" altLang="en-US" sz="2000" dirty="0">
                <a:solidFill>
                  <a:schemeClr val="tx1"/>
                </a:solidFill>
              </a:rPr>
              <a:t>年</a:t>
            </a:r>
            <a:r>
              <a:rPr kumimoji="1" lang="en-US" altLang="ja-JP" sz="2000" dirty="0">
                <a:solidFill>
                  <a:schemeClr val="tx1"/>
                </a:solidFill>
              </a:rPr>
              <a:t>1</a:t>
            </a:r>
            <a:r>
              <a:rPr kumimoji="1" lang="ja-JP" altLang="en-US" sz="2000" dirty="0">
                <a:solidFill>
                  <a:schemeClr val="tx1"/>
                </a:solidFill>
              </a:rPr>
              <a:t>月</a:t>
            </a:r>
            <a:r>
              <a:rPr kumimoji="1" lang="en-US" altLang="ja-JP" sz="2000" dirty="0">
                <a:solidFill>
                  <a:schemeClr val="tx1"/>
                </a:solidFill>
              </a:rPr>
              <a:t>23</a:t>
            </a:r>
            <a:r>
              <a:rPr kumimoji="1" lang="ja-JP" altLang="en-US" sz="2000" dirty="0">
                <a:solidFill>
                  <a:schemeClr val="tx1"/>
                </a:solidFill>
              </a:rPr>
              <a:t>日</a:t>
            </a:r>
          </a:p>
        </p:txBody>
      </p:sp>
    </p:spTree>
    <p:extLst>
      <p:ext uri="{BB962C8B-B14F-4D97-AF65-F5344CB8AC3E}">
        <p14:creationId xmlns:p14="http://schemas.microsoft.com/office/powerpoint/2010/main" val="91627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10</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5308611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a:t>
                      </a:r>
                      <a:r>
                        <a:rPr lang="en-US" altLang="ja-JP" sz="2400" b="1" dirty="0">
                          <a:solidFill>
                            <a:srgbClr val="0071BC"/>
                          </a:solidFill>
                          <a:latin typeface="メイリオ"/>
                          <a:cs typeface="メイリオ" pitchFamily="50" charset="-128"/>
                        </a:rPr>
                        <a:t>EBM (</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を使用した制御例</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1077218"/>
          </a:xfrm>
          <a:prstGeom prst="rect">
            <a:avLst/>
          </a:prstGeom>
          <a:noFill/>
        </p:spPr>
        <p:txBody>
          <a:bodyPr wrap="square">
            <a:spAutoFit/>
          </a:bodyPr>
          <a:lstStyle/>
          <a:p>
            <a:r>
              <a:rPr lang="ja-JP" altLang="en-US" sz="1600" b="1" u="sng" dirty="0">
                <a:solidFill>
                  <a:schemeClr val="accent1">
                    <a:lumMod val="50000"/>
                  </a:schemeClr>
                </a:solidFill>
                <a:latin typeface="+mn-ea"/>
              </a:rPr>
              <a:t>逆グラフィックモデルのエネルギー</a:t>
            </a:r>
            <a:endParaRPr lang="en-US" altLang="ja-JP" sz="1600" b="1" u="sng" dirty="0">
              <a:solidFill>
                <a:schemeClr val="accent1">
                  <a:lumMod val="50000"/>
                </a:schemeClr>
              </a:solidFill>
              <a:latin typeface="+mn-ea"/>
            </a:endParaRPr>
          </a:p>
          <a:p>
            <a:r>
              <a:rPr kumimoji="1" lang="ja-JP" altLang="en-US" sz="1600" dirty="0">
                <a:solidFill>
                  <a:schemeClr val="tx1">
                    <a:lumMod val="75000"/>
                    <a:lumOff val="25000"/>
                  </a:schemeClr>
                </a:solidFill>
                <a:latin typeface="+mn-ea"/>
              </a:rPr>
              <a:t>逆グラフィックモデル</a:t>
            </a:r>
            <a:r>
              <a:rPr kumimoji="1" lang="en-US" altLang="ja-JP" sz="1600" dirty="0">
                <a:solidFill>
                  <a:schemeClr val="tx1">
                    <a:lumMod val="75000"/>
                    <a:lumOff val="25000"/>
                  </a:schemeClr>
                </a:solidFill>
                <a:latin typeface="+mn-ea"/>
              </a:rPr>
              <a:t>f</a:t>
            </a:r>
            <a:r>
              <a:rPr kumimoji="1" lang="ja-JP" altLang="en-US" sz="1600" dirty="0">
                <a:solidFill>
                  <a:schemeClr val="tx1">
                    <a:lumMod val="75000"/>
                    <a:lumOff val="25000"/>
                  </a:schemeClr>
                </a:solidFill>
                <a:latin typeface="+mn-ea"/>
              </a:rPr>
              <a:t>で制御を行うとき、画像</a:t>
            </a:r>
            <a:r>
              <a:rPr kumimoji="1" lang="en-US" altLang="ja-JP" sz="1600" dirty="0">
                <a:solidFill>
                  <a:schemeClr val="tx1">
                    <a:lumMod val="75000"/>
                    <a:lumOff val="25000"/>
                  </a:schemeClr>
                </a:solidFill>
                <a:latin typeface="+mn-ea"/>
              </a:rPr>
              <a:t>x</a:t>
            </a:r>
            <a:r>
              <a:rPr kumimoji="1" lang="ja-JP" altLang="en-US" sz="1600" dirty="0">
                <a:solidFill>
                  <a:schemeClr val="tx1">
                    <a:lumMod val="75000"/>
                    <a:lumOff val="25000"/>
                  </a:schemeClr>
                </a:solidFill>
                <a:latin typeface="+mn-ea"/>
              </a:rPr>
              <a:t>のエネルギーは次のようになる。</a:t>
            </a:r>
            <a:r>
              <a:rPr kumimoji="1" lang="en-US" altLang="ja-JP" sz="1600" dirty="0">
                <a:solidFill>
                  <a:schemeClr val="tx1">
                    <a:lumMod val="75000"/>
                    <a:lumOff val="25000"/>
                  </a:schemeClr>
                </a:solidFill>
                <a:latin typeface="+mn-ea"/>
              </a:rPr>
              <a:t> f(x</a:t>
            </a:r>
            <a:r>
              <a:rPr kumimoji="1" lang="ja-JP" altLang="en-US" sz="1600" dirty="0">
                <a:solidFill>
                  <a:schemeClr val="tx1">
                    <a:lumMod val="75000"/>
                    <a:lumOff val="25000"/>
                  </a:schemeClr>
                </a:solidFill>
                <a:latin typeface="+mn-ea"/>
              </a:rPr>
              <a:t>→</a:t>
            </a:r>
            <a:r>
              <a:rPr lang="en-US" altLang="ja-JP" sz="1600" dirty="0">
                <a:solidFill>
                  <a:schemeClr val="tx1">
                    <a:lumMod val="75000"/>
                    <a:lumOff val="25000"/>
                  </a:schemeClr>
                </a:solidFill>
                <a:latin typeface="+mn-ea"/>
              </a:rPr>
              <a:t>ρ</a:t>
            </a:r>
            <a:r>
              <a:rPr kumimoji="1" lang="en-US" altLang="ja-JP" sz="1600" dirty="0">
                <a:solidFill>
                  <a:schemeClr val="tx1">
                    <a:lumMod val="75000"/>
                    <a:lumOff val="25000"/>
                  </a:schemeClr>
                </a:solidFill>
                <a:latin typeface="+mn-ea"/>
              </a:rPr>
              <a:t>)</a:t>
            </a:r>
            <a:r>
              <a:rPr kumimoji="1" lang="ja-JP" altLang="en-US" sz="1600" dirty="0">
                <a:solidFill>
                  <a:schemeClr val="tx1">
                    <a:lumMod val="75000"/>
                    <a:lumOff val="25000"/>
                  </a:schemeClr>
                </a:solidFill>
                <a:latin typeface="+mn-ea"/>
              </a:rPr>
              <a:t>は予想されるパラメーターであり、ターゲットパラメータ</a:t>
            </a:r>
            <a:r>
              <a:rPr lang="en-US" altLang="ja-JP" sz="1600" dirty="0">
                <a:solidFill>
                  <a:schemeClr val="tx1">
                    <a:lumMod val="75000"/>
                    <a:lumOff val="25000"/>
                  </a:schemeClr>
                </a:solidFill>
                <a:latin typeface="+mn-ea"/>
              </a:rPr>
              <a:t>ρ</a:t>
            </a:r>
            <a:r>
              <a:rPr kumimoji="1" lang="ja-JP" altLang="en-US" sz="1600" dirty="0">
                <a:solidFill>
                  <a:schemeClr val="tx1">
                    <a:lumMod val="75000"/>
                    <a:lumOff val="25000"/>
                  </a:schemeClr>
                </a:solidFill>
                <a:latin typeface="+mn-ea"/>
              </a:rPr>
              <a:t>との距離がエネルギーとなる。</a:t>
            </a:r>
            <a:r>
              <a:rPr kumimoji="1" lang="ja-JP" altLang="en-US" sz="1600" b="1" dirty="0">
                <a:solidFill>
                  <a:schemeClr val="tx1">
                    <a:lumMod val="75000"/>
                    <a:lumOff val="25000"/>
                  </a:schemeClr>
                </a:solidFill>
                <a:latin typeface="+mn-ea"/>
              </a:rPr>
              <a:t>ターゲットパラメーターと予想されるパラメーターが近いほどエネルギーが低くなる</a:t>
            </a:r>
            <a:r>
              <a:rPr lang="ja-JP" altLang="en-US" sz="1600" b="1" dirty="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p:txBody>
      </p:sp>
      <p:sp>
        <p:nvSpPr>
          <p:cNvPr id="14" name="テキスト ボックス 13">
            <a:extLst>
              <a:ext uri="{FF2B5EF4-FFF2-40B4-BE49-F238E27FC236}">
                <a16:creationId xmlns:a16="http://schemas.microsoft.com/office/drawing/2014/main" id="{CB5C570A-4322-33B3-CEB4-D11B4E5803C7}"/>
              </a:ext>
            </a:extLst>
          </p:cNvPr>
          <p:cNvSpPr txBox="1"/>
          <p:nvPr/>
        </p:nvSpPr>
        <p:spPr>
          <a:xfrm>
            <a:off x="450022" y="6412128"/>
            <a:ext cx="9455978" cy="276999"/>
          </a:xfrm>
          <a:prstGeom prst="rect">
            <a:avLst/>
          </a:prstGeom>
          <a:noFill/>
        </p:spPr>
        <p:txBody>
          <a:bodyPr wrap="square">
            <a:spAutoFit/>
          </a:bodyPr>
          <a:lstStyle/>
          <a:p>
            <a:pPr marL="342900" indent="-342900">
              <a:buFont typeface="メイリオ" panose="020B0604030504040204" pitchFamily="50" charset="-128"/>
              <a:buChar char="※"/>
            </a:pPr>
            <a:r>
              <a:rPr lang="en-US" altLang="ja-JP" sz="1200" dirty="0">
                <a:solidFill>
                  <a:schemeClr val="tx1">
                    <a:lumMod val="75000"/>
                    <a:lumOff val="25000"/>
                  </a:schemeClr>
                </a:solidFill>
                <a:latin typeface="+mn-ea"/>
              </a:rPr>
              <a:t>Learning an Animatable Detailed 3D Face Model from In-The-Wild Images(</a:t>
            </a:r>
            <a:r>
              <a:rPr lang="en-US" altLang="ja-JP" sz="1200" dirty="0">
                <a:solidFill>
                  <a:schemeClr val="tx1">
                    <a:lumMod val="75000"/>
                    <a:lumOff val="25000"/>
                  </a:schemeClr>
                </a:solidFill>
                <a:latin typeface="+mn-ea"/>
                <a:hlinkClick r:id="rId3"/>
              </a:rPr>
              <a:t>https://arxiv.org/abs/2012.04012</a:t>
            </a:r>
            <a:r>
              <a:rPr lang="en-US" altLang="ja-JP" sz="1200" dirty="0">
                <a:solidFill>
                  <a:schemeClr val="tx1">
                    <a:lumMod val="75000"/>
                    <a:lumOff val="25000"/>
                  </a:schemeClr>
                </a:solidFill>
                <a:latin typeface="+mn-ea"/>
              </a:rPr>
              <a:t>)</a:t>
            </a:r>
            <a:endParaRPr lang="ja-JP" altLang="en-US" sz="1200" dirty="0"/>
          </a:p>
        </p:txBody>
      </p:sp>
      <p:grpSp>
        <p:nvGrpSpPr>
          <p:cNvPr id="21" name="グループ化 20">
            <a:extLst>
              <a:ext uri="{FF2B5EF4-FFF2-40B4-BE49-F238E27FC236}">
                <a16:creationId xmlns:a16="http://schemas.microsoft.com/office/drawing/2014/main" id="{931CE4C9-CA81-C325-2DE5-B099CAFB8FFA}"/>
              </a:ext>
            </a:extLst>
          </p:cNvPr>
          <p:cNvGrpSpPr/>
          <p:nvPr/>
        </p:nvGrpSpPr>
        <p:grpSpPr>
          <a:xfrm>
            <a:off x="3626324" y="3250262"/>
            <a:ext cx="4939351" cy="1022879"/>
            <a:chOff x="3626324" y="3718803"/>
            <a:chExt cx="4939351" cy="1022879"/>
          </a:xfrm>
        </p:grpSpPr>
        <p:pic>
          <p:nvPicPr>
            <p:cNvPr id="6" name="図 5">
              <a:extLst>
                <a:ext uri="{FF2B5EF4-FFF2-40B4-BE49-F238E27FC236}">
                  <a16:creationId xmlns:a16="http://schemas.microsoft.com/office/drawing/2014/main" id="{F64F00A4-998B-0FAD-DC4E-6D20C3A21B1E}"/>
                </a:ext>
              </a:extLst>
            </p:cNvPr>
            <p:cNvPicPr>
              <a:picLocks noChangeAspect="1"/>
            </p:cNvPicPr>
            <p:nvPr/>
          </p:nvPicPr>
          <p:blipFill>
            <a:blip r:embed="rId4"/>
            <a:stretch>
              <a:fillRect/>
            </a:stretch>
          </p:blipFill>
          <p:spPr>
            <a:xfrm>
              <a:off x="3626324" y="3718803"/>
              <a:ext cx="4939351" cy="601497"/>
            </a:xfrm>
            <a:prstGeom prst="rect">
              <a:avLst/>
            </a:prstGeom>
            <a:ln>
              <a:solidFill>
                <a:srgbClr val="002060"/>
              </a:solidFill>
            </a:ln>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1280353-6E19-F576-DCE4-5DE06433C579}"/>
                    </a:ext>
                  </a:extLst>
                </p:cNvPr>
                <p:cNvSpPr txBox="1"/>
                <p:nvPr/>
              </p:nvSpPr>
              <p:spPr>
                <a:xfrm>
                  <a:off x="4502549" y="4361684"/>
                  <a:ext cx="4063126" cy="379998"/>
                </a:xfrm>
                <a:prstGeom prst="rect">
                  <a:avLst/>
                </a:prstGeom>
                <a:noFill/>
              </p:spPr>
              <p:txBody>
                <a:bodyPr wrap="square">
                  <a:spAutoFit/>
                </a:bodyPr>
                <a:lstStyle/>
                <a:p>
                  <a14:m>
                    <m:oMath xmlns:m="http://schemas.openxmlformats.org/officeDocument/2006/math">
                      <m:r>
                        <a:rPr lang="en-US" altLang="ja-JP" sz="1600" b="0" i="1" dirty="0" smtClean="0">
                          <a:solidFill>
                            <a:schemeClr val="tx1">
                              <a:lumMod val="75000"/>
                              <a:lumOff val="25000"/>
                            </a:schemeClr>
                          </a:solidFill>
                          <a:latin typeface="Cambria Math" panose="02040503050406030204" pitchFamily="18" charset="0"/>
                        </a:rPr>
                        <m:t>𝑑</m:t>
                      </m:r>
                      <m:d>
                        <m:dPr>
                          <m:begChr m:val="⟨"/>
                          <m:endChr m:val="⟩"/>
                          <m:ctrlPr>
                            <a:rPr lang="en-US" altLang="ja-JP" sz="1600" b="0" i="1" dirty="0" smtClean="0">
                              <a:solidFill>
                                <a:schemeClr val="tx1">
                                  <a:lumMod val="75000"/>
                                  <a:lumOff val="25000"/>
                                </a:schemeClr>
                              </a:solidFill>
                              <a:latin typeface="Cambria Math" panose="02040503050406030204" pitchFamily="18" charset="0"/>
                            </a:rPr>
                          </m:ctrlPr>
                        </m:dPr>
                        <m:e>
                          <m:r>
                            <a:rPr lang="ja-JP" altLang="en-US" sz="1600" i="1" dirty="0">
                              <a:solidFill>
                                <a:schemeClr val="tx1">
                                  <a:lumMod val="75000"/>
                                  <a:lumOff val="25000"/>
                                </a:schemeClr>
                              </a:solidFill>
                              <a:latin typeface="Cambria Math" panose="02040503050406030204" pitchFamily="18" charset="0"/>
                            </a:rPr>
                            <m:t>　</m:t>
                          </m:r>
                        </m:e>
                      </m:d>
                    </m:oMath>
                  </a14:m>
                  <a:r>
                    <a:rPr lang="ja-JP" altLang="en-US" sz="1600" dirty="0">
                      <a:solidFill>
                        <a:schemeClr val="tx1">
                          <a:lumMod val="75000"/>
                          <a:lumOff val="25000"/>
                        </a:schemeClr>
                      </a:solidFill>
                      <a:latin typeface="+mn-ea"/>
                    </a:rPr>
                    <a:t>：測地線距離（</a:t>
                  </a:r>
                  <a:r>
                    <a:rPr lang="en-US" altLang="ja-JP" sz="1600" dirty="0">
                      <a:solidFill>
                        <a:schemeClr val="tx1">
                          <a:lumMod val="75000"/>
                          <a:lumOff val="25000"/>
                        </a:schemeClr>
                      </a:solidFill>
                      <a:latin typeface="+mn-ea"/>
                    </a:rPr>
                    <a:t>geodesic distance</a:t>
                  </a:r>
                  <a:r>
                    <a:rPr lang="ja-JP" altLang="en-US" sz="1600" dirty="0">
                      <a:solidFill>
                        <a:schemeClr val="tx1">
                          <a:lumMod val="75000"/>
                          <a:lumOff val="25000"/>
                        </a:schemeClr>
                      </a:solidFill>
                      <a:latin typeface="+mn-ea"/>
                    </a:rPr>
                    <a:t>）</a:t>
                  </a:r>
                  <a:endParaRPr lang="ja-JP" altLang="en-US" sz="1800" dirty="0">
                    <a:solidFill>
                      <a:schemeClr val="tx1">
                        <a:lumMod val="75000"/>
                        <a:lumOff val="25000"/>
                      </a:schemeClr>
                    </a:solidFill>
                  </a:endParaRPr>
                </a:p>
              </p:txBody>
            </p:sp>
          </mc:Choice>
          <mc:Fallback xmlns="">
            <p:sp>
              <p:nvSpPr>
                <p:cNvPr id="8" name="テキスト ボックス 7">
                  <a:extLst>
                    <a:ext uri="{FF2B5EF4-FFF2-40B4-BE49-F238E27FC236}">
                      <a16:creationId xmlns:a16="http://schemas.microsoft.com/office/drawing/2014/main" id="{D1280353-6E19-F576-DCE4-5DE06433C579}"/>
                    </a:ext>
                  </a:extLst>
                </p:cNvPr>
                <p:cNvSpPr txBox="1">
                  <a:spLocks noRot="1" noChangeAspect="1" noMove="1" noResize="1" noEditPoints="1" noAdjustHandles="1" noChangeArrowheads="1" noChangeShapeType="1" noTextEdit="1"/>
                </p:cNvSpPr>
                <p:nvPr/>
              </p:nvSpPr>
              <p:spPr>
                <a:xfrm>
                  <a:off x="4502549" y="4361684"/>
                  <a:ext cx="4063126" cy="379998"/>
                </a:xfrm>
                <a:prstGeom prst="rect">
                  <a:avLst/>
                </a:prstGeom>
                <a:blipFill>
                  <a:blip r:embed="rId5"/>
                  <a:stretch>
                    <a:fillRect b="-19355"/>
                  </a:stretch>
                </a:blipFill>
              </p:spPr>
              <p:txBody>
                <a:bodyPr/>
                <a:lstStyle/>
                <a:p>
                  <a:r>
                    <a:rPr lang="ja-JP" altLang="en-US">
                      <a:noFill/>
                    </a:rPr>
                    <a:t> </a:t>
                  </a:r>
                </a:p>
              </p:txBody>
            </p:sp>
          </mc:Fallback>
        </mc:AlternateContent>
      </p:grpSp>
      <p:sp>
        <p:nvSpPr>
          <p:cNvPr id="13" name="テキスト ボックス 12">
            <a:extLst>
              <a:ext uri="{FF2B5EF4-FFF2-40B4-BE49-F238E27FC236}">
                <a16:creationId xmlns:a16="http://schemas.microsoft.com/office/drawing/2014/main" id="{16400EC0-30F2-8991-0B24-2513CD228294}"/>
              </a:ext>
            </a:extLst>
          </p:cNvPr>
          <p:cNvSpPr txBox="1"/>
          <p:nvPr/>
        </p:nvSpPr>
        <p:spPr>
          <a:xfrm>
            <a:off x="852291" y="4690044"/>
            <a:ext cx="8385217" cy="1261884"/>
          </a:xfrm>
          <a:prstGeom prst="rect">
            <a:avLst/>
          </a:prstGeom>
          <a:solidFill>
            <a:srgbClr val="DEEBF7">
              <a:alpha val="50196"/>
            </a:srgbClr>
          </a:solidFill>
          <a:ln w="19050">
            <a:solidFill>
              <a:srgbClr val="0070C0"/>
            </a:solidFill>
          </a:ln>
        </p:spPr>
        <p:txBody>
          <a:bodyPr wrap="square">
            <a:spAutoFit/>
          </a:bodyPr>
          <a:lstStyle/>
          <a:p>
            <a:r>
              <a:rPr lang="en-US" altLang="ja-JP" sz="1400" u="sng" dirty="0">
                <a:solidFill>
                  <a:schemeClr val="tx1">
                    <a:lumMod val="75000"/>
                    <a:lumOff val="25000"/>
                  </a:schemeClr>
                </a:solidFill>
                <a:effectLst>
                  <a:outerShdw blurRad="38100" dist="38100" dir="2700000" algn="tl">
                    <a:srgbClr val="000000">
                      <a:alpha val="43137"/>
                    </a:srgbClr>
                  </a:outerShdw>
                </a:effectLst>
                <a:latin typeface="+mn-ea"/>
              </a:rPr>
              <a:t>Learning an Animatable Detailed 3D Face Model from In-The-Wild Images</a:t>
            </a:r>
            <a:endParaRPr lang="en-US" altLang="ja-JP" sz="1400" u="sng" dirty="0">
              <a:effectLst>
                <a:outerShdw blurRad="38100" dist="38100" dir="2700000" algn="tl">
                  <a:srgbClr val="000000">
                    <a:alpha val="43137"/>
                  </a:srgbClr>
                </a:outerShdw>
              </a:effectLst>
              <a:latin typeface="+mn-ea"/>
            </a:endParaRPr>
          </a:p>
          <a:p>
            <a:endParaRPr lang="en-US" altLang="ja-JP" sz="600" dirty="0">
              <a:latin typeface="+mn-ea"/>
            </a:endParaRPr>
          </a:p>
          <a:p>
            <a:r>
              <a:rPr lang="ja-JP" altLang="en-US" sz="1400" dirty="0">
                <a:latin typeface="+mn-ea"/>
              </a:rPr>
              <a:t>逆グラフィックモデルの一例として、顔の詳細なパラメータを予測して、そのパラメータに変化を付けることで表情に変化を付けたアニメーションを生成することが出来る「</a:t>
            </a:r>
            <a:r>
              <a:rPr lang="en-US" altLang="ja-JP" sz="1400" dirty="0">
                <a:latin typeface="+mn-ea"/>
              </a:rPr>
              <a:t>DECA</a:t>
            </a:r>
            <a:r>
              <a:rPr lang="en-US" altLang="ja-JP" sz="900" dirty="0">
                <a:latin typeface="+mn-ea"/>
              </a:rPr>
              <a:t>※</a:t>
            </a:r>
            <a:r>
              <a:rPr lang="ja-JP" altLang="en-US" sz="1400" dirty="0">
                <a:latin typeface="+mn-ea"/>
              </a:rPr>
              <a:t>」がある。</a:t>
            </a:r>
            <a:br>
              <a:rPr lang="en-US" altLang="ja-JP" sz="1400" dirty="0">
                <a:latin typeface="+mn-ea"/>
              </a:rPr>
            </a:br>
            <a:r>
              <a:rPr lang="en-US" altLang="ja-JP" sz="1400" dirty="0">
                <a:latin typeface="+mn-ea"/>
              </a:rPr>
              <a:t>DECA</a:t>
            </a:r>
            <a:r>
              <a:rPr lang="ja-JP" altLang="en-US" sz="1400" dirty="0">
                <a:latin typeface="+mn-ea"/>
              </a:rPr>
              <a:t>には、人間の顔の画像から「形状、アルベド、表情、ポーズ、照明パラメータ」を予測する回帰モデルが使われており、これをエネルギー値の算出に利用することが出来る。</a:t>
            </a:r>
            <a:endParaRPr lang="en-US" altLang="ja-JP" sz="1400" dirty="0">
              <a:latin typeface="+mn-ea"/>
            </a:endParaRPr>
          </a:p>
        </p:txBody>
      </p:sp>
      <p:grpSp>
        <p:nvGrpSpPr>
          <p:cNvPr id="20" name="グループ化 19">
            <a:extLst>
              <a:ext uri="{FF2B5EF4-FFF2-40B4-BE49-F238E27FC236}">
                <a16:creationId xmlns:a16="http://schemas.microsoft.com/office/drawing/2014/main" id="{E60016F7-5F44-28CB-427E-CD3099C32FCC}"/>
              </a:ext>
            </a:extLst>
          </p:cNvPr>
          <p:cNvGrpSpPr/>
          <p:nvPr/>
        </p:nvGrpSpPr>
        <p:grpSpPr>
          <a:xfrm>
            <a:off x="9552011" y="3831184"/>
            <a:ext cx="1946634" cy="2311935"/>
            <a:chOff x="9552795" y="4019551"/>
            <a:chExt cx="1946634" cy="2311935"/>
          </a:xfrm>
        </p:grpSpPr>
        <p:pic>
          <p:nvPicPr>
            <p:cNvPr id="17" name="図 16">
              <a:extLst>
                <a:ext uri="{FF2B5EF4-FFF2-40B4-BE49-F238E27FC236}">
                  <a16:creationId xmlns:a16="http://schemas.microsoft.com/office/drawing/2014/main" id="{9726BE82-146E-D2AE-4939-CDD02FC7B99F}"/>
                </a:ext>
              </a:extLst>
            </p:cNvPr>
            <p:cNvPicPr>
              <a:picLocks noChangeAspect="1"/>
            </p:cNvPicPr>
            <p:nvPr/>
          </p:nvPicPr>
          <p:blipFill>
            <a:blip r:embed="rId6"/>
            <a:stretch>
              <a:fillRect/>
            </a:stretch>
          </p:blipFill>
          <p:spPr>
            <a:xfrm>
              <a:off x="9575555" y="4019551"/>
              <a:ext cx="1901115" cy="1977630"/>
            </a:xfrm>
            <a:prstGeom prst="rect">
              <a:avLst/>
            </a:prstGeom>
            <a:ln>
              <a:solidFill>
                <a:srgbClr val="002060"/>
              </a:solidFill>
            </a:ln>
          </p:spPr>
        </p:pic>
        <p:sp>
          <p:nvSpPr>
            <p:cNvPr id="19" name="テキスト ボックス 18">
              <a:extLst>
                <a:ext uri="{FF2B5EF4-FFF2-40B4-BE49-F238E27FC236}">
                  <a16:creationId xmlns:a16="http://schemas.microsoft.com/office/drawing/2014/main" id="{EAAC1BD9-7DF1-D726-9B8F-9205A45371FA}"/>
                </a:ext>
              </a:extLst>
            </p:cNvPr>
            <p:cNvSpPr txBox="1"/>
            <p:nvPr/>
          </p:nvSpPr>
          <p:spPr>
            <a:xfrm>
              <a:off x="9552795" y="6023709"/>
              <a:ext cx="1946634" cy="307777"/>
            </a:xfrm>
            <a:prstGeom prst="rect">
              <a:avLst/>
            </a:prstGeom>
            <a:noFill/>
          </p:spPr>
          <p:txBody>
            <a:bodyPr wrap="square">
              <a:spAutoFit/>
            </a:bodyPr>
            <a:lstStyle/>
            <a:p>
              <a:pPr algn="ctr"/>
              <a:r>
                <a:rPr lang="en-US" altLang="ja-JP" sz="1400" dirty="0">
                  <a:solidFill>
                    <a:srgbClr val="002060"/>
                  </a:solidFill>
                  <a:latin typeface="+mn-ea"/>
                </a:rPr>
                <a:t>DECA</a:t>
              </a:r>
              <a:r>
                <a:rPr lang="ja-JP" altLang="en-US" sz="1400" dirty="0">
                  <a:solidFill>
                    <a:srgbClr val="002060"/>
                  </a:solidFill>
                  <a:latin typeface="+mn-ea"/>
                </a:rPr>
                <a:t>の論文より引用</a:t>
              </a:r>
              <a:endParaRPr lang="en-US" altLang="ja-JP" sz="1400" dirty="0">
                <a:solidFill>
                  <a:srgbClr val="002060"/>
                </a:solidFill>
                <a:latin typeface="+mn-ea"/>
              </a:endParaRPr>
            </a:p>
          </p:txBody>
        </p:sp>
      </p:grpSp>
    </p:spTree>
    <p:extLst>
      <p:ext uri="{BB962C8B-B14F-4D97-AF65-F5344CB8AC3E}">
        <p14:creationId xmlns:p14="http://schemas.microsoft.com/office/powerpoint/2010/main" val="364193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11</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a:t>
                      </a:r>
                      <a:r>
                        <a:rPr lang="en-US" altLang="ja-JP" sz="2400" b="1" dirty="0">
                          <a:solidFill>
                            <a:srgbClr val="0071BC"/>
                          </a:solidFill>
                          <a:latin typeface="メイリオ"/>
                          <a:cs typeface="メイリオ" pitchFamily="50" charset="-128"/>
                        </a:rPr>
                        <a:t>EBM (</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を使用した制御例</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830997"/>
          </a:xfrm>
          <a:prstGeom prst="rect">
            <a:avLst/>
          </a:prstGeom>
          <a:noFill/>
        </p:spPr>
        <p:txBody>
          <a:bodyPr wrap="square">
            <a:spAutoFit/>
          </a:bodyPr>
          <a:lstStyle/>
          <a:p>
            <a:r>
              <a:rPr lang="ja-JP" altLang="en-US" sz="1600" b="1" u="sng" dirty="0">
                <a:solidFill>
                  <a:srgbClr val="5B9BD5">
                    <a:lumMod val="50000"/>
                  </a:srgbClr>
                </a:solidFill>
                <a:latin typeface="+mn-ea"/>
              </a:rPr>
              <a:t>モーメント</a:t>
            </a:r>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制約のエネルギー</a:t>
            </a:r>
            <a:r>
              <a:rPr lang="ja-JP" altLang="en-US" sz="1600" b="1" u="sng" dirty="0">
                <a:solidFill>
                  <a:srgbClr val="5B9BD5">
                    <a:lumMod val="50000"/>
                  </a:srgbClr>
                </a:solidFill>
                <a:latin typeface="+mn-ea"/>
              </a:rPr>
              <a:t>①</a:t>
            </a:r>
            <a:endParaRPr lang="en-US" altLang="ja-JP" sz="1600" b="1" u="sng" dirty="0">
              <a:solidFill>
                <a:schemeClr val="accent1">
                  <a:lumMod val="50000"/>
                </a:schemeClr>
              </a:solidFill>
              <a:latin typeface="+mn-ea"/>
            </a:endParaRPr>
          </a:p>
          <a:p>
            <a:r>
              <a:rPr lang="ja-JP" altLang="en-US" sz="1600" dirty="0">
                <a:solidFill>
                  <a:schemeClr val="tx1">
                    <a:lumMod val="75000"/>
                    <a:lumOff val="25000"/>
                  </a:schemeClr>
                </a:solidFill>
                <a:latin typeface="+mn-ea"/>
              </a:rPr>
              <a:t>モーメント制約とは、画像分類器などの制御モデル</a:t>
            </a:r>
            <a:r>
              <a:rPr lang="en-US" altLang="ja-JP" sz="1600" dirty="0">
                <a:solidFill>
                  <a:schemeClr val="tx1">
                    <a:lumMod val="75000"/>
                    <a:lumOff val="25000"/>
                  </a:schemeClr>
                </a:solidFill>
                <a:latin typeface="+mn-ea"/>
              </a:rPr>
              <a:t>γ:x</a:t>
            </a:r>
            <a:r>
              <a:rPr lang="ja-JP" altLang="en-US" sz="1600" dirty="0">
                <a:solidFill>
                  <a:schemeClr val="tx1">
                    <a:lumMod val="75000"/>
                    <a:lumOff val="25000"/>
                  </a:schemeClr>
                </a:solidFill>
                <a:latin typeface="+mn-ea"/>
              </a:rPr>
              <a:t>→</a:t>
            </a:r>
            <a:r>
              <a:rPr lang="en-US" altLang="ja-JP" sz="1600" dirty="0">
                <a:solidFill>
                  <a:schemeClr val="tx1">
                    <a:lumMod val="75000"/>
                    <a:lumOff val="25000"/>
                  </a:schemeClr>
                </a:solidFill>
                <a:latin typeface="+mn-ea"/>
              </a:rPr>
              <a:t>R</a:t>
            </a:r>
            <a:r>
              <a:rPr lang="en-US" altLang="ja-JP" sz="1600" baseline="30000" dirty="0">
                <a:solidFill>
                  <a:schemeClr val="tx1">
                    <a:lumMod val="75000"/>
                    <a:lumOff val="25000"/>
                  </a:schemeClr>
                </a:solidFill>
                <a:latin typeface="+mn-ea"/>
              </a:rPr>
              <a:t>K</a:t>
            </a:r>
            <a:r>
              <a:rPr lang="ja-JP" altLang="en-US" sz="1600" dirty="0">
                <a:solidFill>
                  <a:schemeClr val="tx1">
                    <a:lumMod val="75000"/>
                    <a:lumOff val="25000"/>
                  </a:schemeClr>
                </a:solidFill>
                <a:latin typeface="+mn-ea"/>
              </a:rPr>
              <a:t>があった際に、事後分布</a:t>
            </a:r>
            <a:r>
              <a:rPr lang="en-US" altLang="ja-JP" sz="1600" dirty="0">
                <a:solidFill>
                  <a:schemeClr val="tx1">
                    <a:lumMod val="75000"/>
                    <a:lumOff val="25000"/>
                  </a:schemeClr>
                </a:solidFill>
                <a:latin typeface="+mn-ea"/>
              </a:rPr>
              <a:t>p(</a:t>
            </a:r>
            <a:r>
              <a:rPr lang="en-US" altLang="ja-JP" sz="1600" dirty="0" err="1">
                <a:solidFill>
                  <a:schemeClr val="tx1">
                    <a:lumMod val="75000"/>
                    <a:lumOff val="25000"/>
                  </a:schemeClr>
                </a:solidFill>
                <a:latin typeface="+mn-ea"/>
              </a:rPr>
              <a:t>x|C</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における</a:t>
            </a:r>
            <a:r>
              <a:rPr lang="en-US" altLang="ja-JP" sz="1600" dirty="0">
                <a:solidFill>
                  <a:schemeClr val="tx1">
                    <a:lumMod val="75000"/>
                    <a:lumOff val="25000"/>
                  </a:schemeClr>
                </a:solidFill>
                <a:latin typeface="+mn-ea"/>
              </a:rPr>
              <a:t>γ(x)</a:t>
            </a:r>
            <a:r>
              <a:rPr lang="ja-JP" altLang="en-US" sz="1600" dirty="0">
                <a:solidFill>
                  <a:schemeClr val="tx1">
                    <a:lumMod val="75000"/>
                    <a:lumOff val="25000"/>
                  </a:schemeClr>
                </a:solidFill>
                <a:latin typeface="+mn-ea"/>
              </a:rPr>
              <a:t>の平均値を一定の値</a:t>
            </a:r>
            <a:r>
              <a:rPr lang="en-US" altLang="ja-JP" sz="1600" dirty="0">
                <a:solidFill>
                  <a:schemeClr val="tx1">
                    <a:lumMod val="75000"/>
                    <a:lumOff val="25000"/>
                  </a:schemeClr>
                </a:solidFill>
                <a:latin typeface="+mn-ea"/>
              </a:rPr>
              <a:t>μ</a:t>
            </a:r>
            <a:r>
              <a:rPr lang="ja-JP" altLang="en-US" sz="1600" dirty="0">
                <a:solidFill>
                  <a:schemeClr val="tx1">
                    <a:lumMod val="75000"/>
                    <a:lumOff val="25000"/>
                  </a:schemeClr>
                </a:solidFill>
                <a:latin typeface="+mn-ea"/>
              </a:rPr>
              <a:t>に保った状態で、事前分布（正規分布）</a:t>
            </a:r>
            <a:r>
              <a:rPr lang="en-US" altLang="ja-JP" sz="1600" dirty="0" err="1">
                <a:solidFill>
                  <a:schemeClr val="tx1">
                    <a:lumMod val="75000"/>
                    <a:lumOff val="25000"/>
                  </a:schemeClr>
                </a:solidFill>
                <a:latin typeface="+mn-ea"/>
              </a:rPr>
              <a:t>p</a:t>
            </a:r>
            <a:r>
              <a:rPr lang="en-US" altLang="ja-JP" sz="1600" baseline="-25000" dirty="0" err="1">
                <a:solidFill>
                  <a:schemeClr val="tx1">
                    <a:lumMod val="75000"/>
                    <a:lumOff val="25000"/>
                  </a:schemeClr>
                </a:solidFill>
                <a:latin typeface="+mn-ea"/>
              </a:rPr>
              <a:t>x</a:t>
            </a:r>
            <a:r>
              <a:rPr lang="en-US" altLang="ja-JP" sz="1600" dirty="0">
                <a:solidFill>
                  <a:schemeClr val="tx1">
                    <a:lumMod val="75000"/>
                    <a:lumOff val="25000"/>
                  </a:schemeClr>
                </a:solidFill>
                <a:latin typeface="+mn-ea"/>
              </a:rPr>
              <a:t>(x)</a:t>
            </a:r>
            <a:r>
              <a:rPr lang="ja-JP" altLang="en-US" sz="1600" dirty="0">
                <a:solidFill>
                  <a:schemeClr val="tx1">
                    <a:lumMod val="75000"/>
                    <a:lumOff val="25000"/>
                  </a:schemeClr>
                </a:solidFill>
                <a:latin typeface="+mn-ea"/>
              </a:rPr>
              <a:t>と</a:t>
            </a:r>
            <a:r>
              <a:rPr lang="en-US" altLang="ja-JP" sz="1600" dirty="0">
                <a:solidFill>
                  <a:schemeClr val="tx1">
                    <a:lumMod val="75000"/>
                    <a:lumOff val="25000"/>
                  </a:schemeClr>
                </a:solidFill>
                <a:latin typeface="+mn-ea"/>
              </a:rPr>
              <a:t>p(</a:t>
            </a:r>
            <a:r>
              <a:rPr lang="en-US" altLang="ja-JP" sz="1600" dirty="0" err="1">
                <a:solidFill>
                  <a:schemeClr val="tx1">
                    <a:lumMod val="75000"/>
                    <a:lumOff val="25000"/>
                  </a:schemeClr>
                </a:solidFill>
                <a:latin typeface="+mn-ea"/>
              </a:rPr>
              <a:t>x|C</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の</a:t>
            </a:r>
            <a:r>
              <a:rPr lang="en-US" altLang="ja-JP" sz="1600" dirty="0">
                <a:solidFill>
                  <a:schemeClr val="tx1">
                    <a:lumMod val="75000"/>
                    <a:lumOff val="25000"/>
                  </a:schemeClr>
                </a:solidFill>
                <a:latin typeface="+mn-ea"/>
              </a:rPr>
              <a:t>KL</a:t>
            </a:r>
            <a:r>
              <a:rPr lang="ja-JP" altLang="en-US" sz="1600" dirty="0">
                <a:solidFill>
                  <a:schemeClr val="tx1">
                    <a:lumMod val="75000"/>
                    <a:lumOff val="25000"/>
                  </a:schemeClr>
                </a:solidFill>
                <a:latin typeface="+mn-ea"/>
              </a:rPr>
              <a:t>距離を最小化することをいい、以下の式で定義する。</a:t>
            </a:r>
            <a:endParaRPr lang="en-US" altLang="ja-JP" sz="1600" b="1" dirty="0">
              <a:solidFill>
                <a:schemeClr val="tx1">
                  <a:lumMod val="75000"/>
                  <a:lumOff val="25000"/>
                </a:schemeClr>
              </a:solidFill>
              <a:latin typeface="+mn-ea"/>
            </a:endParaRPr>
          </a:p>
        </p:txBody>
      </p:sp>
      <p:grpSp>
        <p:nvGrpSpPr>
          <p:cNvPr id="24" name="グループ化 23">
            <a:extLst>
              <a:ext uri="{FF2B5EF4-FFF2-40B4-BE49-F238E27FC236}">
                <a16:creationId xmlns:a16="http://schemas.microsoft.com/office/drawing/2014/main" id="{A691115B-E187-3765-BE3D-336B2D213D72}"/>
              </a:ext>
            </a:extLst>
          </p:cNvPr>
          <p:cNvGrpSpPr/>
          <p:nvPr/>
        </p:nvGrpSpPr>
        <p:grpSpPr>
          <a:xfrm>
            <a:off x="2398313" y="2761493"/>
            <a:ext cx="7395370" cy="1329687"/>
            <a:chOff x="1338262" y="2705100"/>
            <a:chExt cx="9515475" cy="1447800"/>
          </a:xfrm>
        </p:grpSpPr>
        <p:pic>
          <p:nvPicPr>
            <p:cNvPr id="7" name="図 6">
              <a:extLst>
                <a:ext uri="{FF2B5EF4-FFF2-40B4-BE49-F238E27FC236}">
                  <a16:creationId xmlns:a16="http://schemas.microsoft.com/office/drawing/2014/main" id="{E8CEC27C-E434-3646-3A7C-EAF90AB4B1F7}"/>
                </a:ext>
              </a:extLst>
            </p:cNvPr>
            <p:cNvPicPr>
              <a:picLocks noChangeAspect="1"/>
            </p:cNvPicPr>
            <p:nvPr/>
          </p:nvPicPr>
          <p:blipFill>
            <a:blip r:embed="rId3"/>
            <a:stretch>
              <a:fillRect/>
            </a:stretch>
          </p:blipFill>
          <p:spPr>
            <a:xfrm>
              <a:off x="1338262" y="2705100"/>
              <a:ext cx="9515475" cy="1447800"/>
            </a:xfrm>
            <a:prstGeom prst="rect">
              <a:avLst/>
            </a:prstGeom>
            <a:ln>
              <a:solidFill>
                <a:srgbClr val="002060"/>
              </a:solidFill>
            </a:ln>
          </p:spPr>
        </p:pic>
        <p:sp>
          <p:nvSpPr>
            <p:cNvPr id="9" name="四角形: 角を丸くする 8">
              <a:extLst>
                <a:ext uri="{FF2B5EF4-FFF2-40B4-BE49-F238E27FC236}">
                  <a16:creationId xmlns:a16="http://schemas.microsoft.com/office/drawing/2014/main" id="{9CA6BE22-8B6F-840B-A51B-E502EE43C5AA}"/>
                </a:ext>
              </a:extLst>
            </p:cNvPr>
            <p:cNvSpPr/>
            <p:nvPr/>
          </p:nvSpPr>
          <p:spPr>
            <a:xfrm>
              <a:off x="2796779" y="2783858"/>
              <a:ext cx="3925754" cy="789076"/>
            </a:xfrm>
            <a:prstGeom prst="roundRect">
              <a:avLst/>
            </a:prstGeom>
            <a:noFill/>
            <a:ln w="12700">
              <a:solidFill>
                <a:srgbClr val="0E0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02C864CC-B0DC-5BF4-4F48-9C73F0A359A7}"/>
                </a:ext>
              </a:extLst>
            </p:cNvPr>
            <p:cNvSpPr/>
            <p:nvPr/>
          </p:nvSpPr>
          <p:spPr>
            <a:xfrm>
              <a:off x="7673579" y="2783858"/>
              <a:ext cx="3079088" cy="78907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5" name="テキスト ボックス 14">
            <a:extLst>
              <a:ext uri="{FF2B5EF4-FFF2-40B4-BE49-F238E27FC236}">
                <a16:creationId xmlns:a16="http://schemas.microsoft.com/office/drawing/2014/main" id="{58798E58-E0DE-5142-6A6D-1568FF55C9DD}"/>
              </a:ext>
            </a:extLst>
          </p:cNvPr>
          <p:cNvSpPr txBox="1"/>
          <p:nvPr/>
        </p:nvSpPr>
        <p:spPr>
          <a:xfrm>
            <a:off x="3312531" y="4151117"/>
            <a:ext cx="3489739" cy="317693"/>
          </a:xfrm>
          <a:prstGeom prst="rect">
            <a:avLst/>
          </a:prstGeom>
          <a:noFill/>
          <a:ln>
            <a:solidFill>
              <a:srgbClr val="0E00C0"/>
            </a:solidFill>
          </a:ln>
        </p:spPr>
        <p:txBody>
          <a:bodyPr wrap="square">
            <a:spAutoFit/>
          </a:bodyPr>
          <a:lstStyle/>
          <a:p>
            <a:pPr algn="ctr"/>
            <a:r>
              <a:rPr kumimoji="1" lang="ja-JP" altLang="en-US" sz="1400" dirty="0">
                <a:solidFill>
                  <a:srgbClr val="0E00C0"/>
                </a:solidFill>
              </a:rPr>
              <a:t>事前分布</a:t>
            </a:r>
            <a:r>
              <a:rPr lang="ja-JP" altLang="en-US" sz="1400" dirty="0">
                <a:solidFill>
                  <a:srgbClr val="0E00C0"/>
                </a:solidFill>
              </a:rPr>
              <a:t>と</a:t>
            </a:r>
            <a:r>
              <a:rPr kumimoji="1" lang="ja-JP" altLang="en-US" sz="1400" dirty="0">
                <a:solidFill>
                  <a:srgbClr val="0E00C0"/>
                </a:solidFill>
              </a:rPr>
              <a:t>事後分布の</a:t>
            </a:r>
            <a:r>
              <a:rPr kumimoji="1" lang="en-US" altLang="ja-JP" sz="1400" dirty="0">
                <a:solidFill>
                  <a:srgbClr val="0E00C0"/>
                </a:solidFill>
              </a:rPr>
              <a:t>KL</a:t>
            </a:r>
            <a:r>
              <a:rPr kumimoji="1" lang="ja-JP" altLang="en-US" sz="1400" dirty="0">
                <a:solidFill>
                  <a:srgbClr val="0E00C0"/>
                </a:solidFill>
              </a:rPr>
              <a:t>距離を最小化</a:t>
            </a:r>
          </a:p>
        </p:txBody>
      </p:sp>
      <p:sp>
        <p:nvSpPr>
          <p:cNvPr id="16" name="テキスト ボックス 15">
            <a:extLst>
              <a:ext uri="{FF2B5EF4-FFF2-40B4-BE49-F238E27FC236}">
                <a16:creationId xmlns:a16="http://schemas.microsoft.com/office/drawing/2014/main" id="{2F81A242-134C-5441-033F-54BF883837CE}"/>
              </a:ext>
            </a:extLst>
          </p:cNvPr>
          <p:cNvSpPr txBox="1"/>
          <p:nvPr/>
        </p:nvSpPr>
        <p:spPr>
          <a:xfrm>
            <a:off x="7544205" y="4151117"/>
            <a:ext cx="1948805" cy="307777"/>
          </a:xfrm>
          <a:prstGeom prst="rect">
            <a:avLst/>
          </a:prstGeom>
          <a:noFill/>
          <a:ln>
            <a:solidFill>
              <a:srgbClr val="FF0000"/>
            </a:solidFill>
          </a:ln>
        </p:spPr>
        <p:txBody>
          <a:bodyPr wrap="square">
            <a:spAutoFit/>
          </a:bodyPr>
          <a:lstStyle/>
          <a:p>
            <a:pPr algn="ctr"/>
            <a:r>
              <a:rPr kumimoji="1" lang="ja-JP" altLang="en-US" sz="1400" dirty="0">
                <a:solidFill>
                  <a:srgbClr val="FF0000"/>
                </a:solidFill>
              </a:rPr>
              <a:t>モーメント制約</a:t>
            </a:r>
          </a:p>
        </p:txBody>
      </p:sp>
      <p:sp>
        <p:nvSpPr>
          <p:cNvPr id="22" name="テキスト ボックス 21">
            <a:extLst>
              <a:ext uri="{FF2B5EF4-FFF2-40B4-BE49-F238E27FC236}">
                <a16:creationId xmlns:a16="http://schemas.microsoft.com/office/drawing/2014/main" id="{335983F1-B53A-A2E5-C457-A35C58209475}"/>
              </a:ext>
            </a:extLst>
          </p:cNvPr>
          <p:cNvSpPr txBox="1"/>
          <p:nvPr/>
        </p:nvSpPr>
        <p:spPr>
          <a:xfrm>
            <a:off x="487478" y="4697845"/>
            <a:ext cx="11325670" cy="584775"/>
          </a:xfrm>
          <a:prstGeom prst="rect">
            <a:avLst/>
          </a:prstGeom>
          <a:noFill/>
        </p:spPr>
        <p:txBody>
          <a:bodyPr wrap="square">
            <a:spAutoFit/>
          </a:bodyPr>
          <a:lstStyle/>
          <a:p>
            <a:r>
              <a:rPr lang="ja-JP" altLang="en-US" sz="1600" dirty="0">
                <a:solidFill>
                  <a:schemeClr val="tx1">
                    <a:lumMod val="75000"/>
                    <a:lumOff val="25000"/>
                  </a:schemeClr>
                </a:solidFill>
                <a:latin typeface="+mn-ea"/>
              </a:rPr>
              <a:t>例えば、下の式のように</a:t>
            </a:r>
            <a:r>
              <a:rPr lang="en-US" altLang="ja-JP" sz="1600" dirty="0">
                <a:solidFill>
                  <a:schemeClr val="tx1">
                    <a:lumMod val="75000"/>
                    <a:lumOff val="25000"/>
                  </a:schemeClr>
                </a:solidFill>
                <a:latin typeface="+mn-ea"/>
              </a:rPr>
              <a:t>μ</a:t>
            </a:r>
            <a:r>
              <a:rPr lang="ja-JP" altLang="en-US" sz="1600" dirty="0">
                <a:solidFill>
                  <a:schemeClr val="tx1">
                    <a:lumMod val="75000"/>
                    <a:lumOff val="25000"/>
                  </a:schemeClr>
                </a:solidFill>
                <a:latin typeface="+mn-ea"/>
              </a:rPr>
              <a:t>の値が一様な値になる場合は、全てのクラスの画像が一定の割合で生成されるように制約されることを意味している。</a:t>
            </a:r>
            <a:endParaRPr lang="en-US" altLang="ja-JP" sz="1600" dirty="0">
              <a:solidFill>
                <a:schemeClr val="tx1">
                  <a:lumMod val="75000"/>
                  <a:lumOff val="25000"/>
                </a:schemeClr>
              </a:solidFill>
              <a:latin typeface="+mn-ea"/>
            </a:endParaRPr>
          </a:p>
        </p:txBody>
      </p:sp>
      <p:pic>
        <p:nvPicPr>
          <p:cNvPr id="23" name="図 22">
            <a:extLst>
              <a:ext uri="{FF2B5EF4-FFF2-40B4-BE49-F238E27FC236}">
                <a16:creationId xmlns:a16="http://schemas.microsoft.com/office/drawing/2014/main" id="{B98C6CAF-A5D2-2CA5-7E9C-C8B56A02F36F}"/>
              </a:ext>
            </a:extLst>
          </p:cNvPr>
          <p:cNvPicPr>
            <a:picLocks noChangeAspect="1"/>
          </p:cNvPicPr>
          <p:nvPr/>
        </p:nvPicPr>
        <p:blipFill>
          <a:blip r:embed="rId4"/>
          <a:stretch>
            <a:fillRect/>
          </a:stretch>
        </p:blipFill>
        <p:spPr>
          <a:xfrm>
            <a:off x="4577311" y="5422997"/>
            <a:ext cx="3037375" cy="395923"/>
          </a:xfrm>
          <a:prstGeom prst="rect">
            <a:avLst/>
          </a:prstGeom>
          <a:ln>
            <a:solidFill>
              <a:srgbClr val="002060"/>
            </a:solidFill>
          </a:ln>
        </p:spPr>
      </p:pic>
      <p:cxnSp>
        <p:nvCxnSpPr>
          <p:cNvPr id="27" name="直線コネクタ 26">
            <a:extLst>
              <a:ext uri="{FF2B5EF4-FFF2-40B4-BE49-F238E27FC236}">
                <a16:creationId xmlns:a16="http://schemas.microsoft.com/office/drawing/2014/main" id="{75639778-2AF0-FB24-AD2C-DA3A2C1374CD}"/>
              </a:ext>
            </a:extLst>
          </p:cNvPr>
          <p:cNvCxnSpPr>
            <a:cxnSpLocks/>
            <a:stCxn id="15" idx="0"/>
            <a:endCxn id="9" idx="2"/>
          </p:cNvCxnSpPr>
          <p:nvPr/>
        </p:nvCxnSpPr>
        <p:spPr>
          <a:xfrm flipH="1" flipV="1">
            <a:off x="5057400" y="3558528"/>
            <a:ext cx="1" cy="592589"/>
          </a:xfrm>
          <a:prstGeom prst="line">
            <a:avLst/>
          </a:prstGeom>
          <a:ln>
            <a:solidFill>
              <a:srgbClr val="0E00C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A8D1457-E958-8E8F-E149-0EAC2D2D1A8C}"/>
              </a:ext>
            </a:extLst>
          </p:cNvPr>
          <p:cNvCxnSpPr>
            <a:cxnSpLocks/>
            <a:stCxn id="16" idx="0"/>
            <a:endCxn id="10" idx="2"/>
          </p:cNvCxnSpPr>
          <p:nvPr/>
        </p:nvCxnSpPr>
        <p:spPr>
          <a:xfrm flipV="1">
            <a:off x="8518608" y="3558528"/>
            <a:ext cx="0" cy="5925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075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a:t>
                      </a:r>
                      <a:r>
                        <a:rPr lang="en-US" altLang="ja-JP" sz="2400" b="1" dirty="0">
                          <a:solidFill>
                            <a:srgbClr val="0071BC"/>
                          </a:solidFill>
                          <a:latin typeface="メイリオ"/>
                          <a:cs typeface="メイリオ" pitchFamily="50" charset="-128"/>
                        </a:rPr>
                        <a:t>EBM (</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を使用した制御例</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830997"/>
          </a:xfrm>
          <a:prstGeom prst="rect">
            <a:avLst/>
          </a:prstGeom>
          <a:noFill/>
        </p:spPr>
        <p:txBody>
          <a:bodyPr wrap="square">
            <a:spAutoFit/>
          </a:bodyPr>
          <a:lstStyle/>
          <a:p>
            <a:r>
              <a:rPr lang="ja-JP" altLang="en-US" sz="1600" b="1" u="sng" dirty="0">
                <a:solidFill>
                  <a:srgbClr val="5B9BD5">
                    <a:lumMod val="50000"/>
                  </a:srgbClr>
                </a:solidFill>
                <a:latin typeface="+mn-ea"/>
              </a:rPr>
              <a:t>モーメント</a:t>
            </a:r>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制約のエネルギー②</a:t>
            </a:r>
            <a:endParaRPr lang="en-US" altLang="ja-JP" sz="1600" b="1" u="sng" dirty="0">
              <a:solidFill>
                <a:schemeClr val="accent1">
                  <a:lumMod val="50000"/>
                </a:schemeClr>
              </a:solidFill>
              <a:latin typeface="+mn-ea"/>
            </a:endParaRPr>
          </a:p>
          <a:p>
            <a:r>
              <a:rPr lang="ja-JP" altLang="en-US" sz="1600" dirty="0">
                <a:solidFill>
                  <a:schemeClr val="tx1">
                    <a:lumMod val="75000"/>
                    <a:lumOff val="25000"/>
                  </a:schemeClr>
                </a:solidFill>
                <a:latin typeface="+mn-ea"/>
              </a:rPr>
              <a:t>この論文では以下の式を用いて</a:t>
            </a:r>
            <a:r>
              <a:rPr lang="en-US" altLang="ja-JP" sz="1600" dirty="0">
                <a:solidFill>
                  <a:schemeClr val="tx1">
                    <a:lumMod val="75000"/>
                    <a:lumOff val="25000"/>
                  </a:schemeClr>
                </a:solidFill>
                <a:latin typeface="+mn-ea"/>
              </a:rPr>
              <a:t>β</a:t>
            </a:r>
            <a:r>
              <a:rPr lang="ja-JP" altLang="en-US" sz="1600" dirty="0">
                <a:solidFill>
                  <a:schemeClr val="tx1">
                    <a:lumMod val="75000"/>
                    <a:lumOff val="25000"/>
                  </a:schemeClr>
                </a:solidFill>
                <a:latin typeface="+mn-ea"/>
              </a:rPr>
              <a:t>を最適化することで、潜在空間に拡張されたモーメント制約を行う。</a:t>
            </a:r>
            <a:endParaRPr lang="en-US" altLang="ja-JP" sz="1600" dirty="0">
              <a:solidFill>
                <a:schemeClr val="tx1">
                  <a:lumMod val="75000"/>
                  <a:lumOff val="25000"/>
                </a:schemeClr>
              </a:solidFill>
              <a:latin typeface="+mn-ea"/>
            </a:endParaRPr>
          </a:p>
          <a:p>
            <a:r>
              <a:rPr lang="ja-JP" altLang="en-US" sz="1600" dirty="0">
                <a:solidFill>
                  <a:schemeClr val="tx1">
                    <a:lumMod val="75000"/>
                    <a:lumOff val="25000"/>
                  </a:schemeClr>
                </a:solidFill>
                <a:latin typeface="+mn-ea"/>
              </a:rPr>
              <a:t>最適化は、</a:t>
            </a:r>
            <a:r>
              <a:rPr lang="en-US" altLang="ja-JP" sz="1600" dirty="0">
                <a:solidFill>
                  <a:schemeClr val="tx1">
                    <a:lumMod val="75000"/>
                    <a:lumOff val="25000"/>
                  </a:schemeClr>
                </a:solidFill>
                <a:latin typeface="+mn-ea"/>
              </a:rPr>
              <a:t>SGD</a:t>
            </a:r>
            <a:r>
              <a:rPr lang="ja-JP" altLang="en-US" sz="1600" dirty="0">
                <a:solidFill>
                  <a:schemeClr val="tx1">
                    <a:lumMod val="75000"/>
                    <a:lumOff val="25000"/>
                  </a:schemeClr>
                </a:solidFill>
                <a:latin typeface="+mn-ea"/>
              </a:rPr>
              <a:t>や</a:t>
            </a:r>
            <a:r>
              <a:rPr lang="en-US" altLang="ja-JP" sz="1600" dirty="0">
                <a:solidFill>
                  <a:schemeClr val="tx1">
                    <a:lumMod val="75000"/>
                    <a:lumOff val="25000"/>
                  </a:schemeClr>
                </a:solidFill>
                <a:latin typeface="+mn-ea"/>
              </a:rPr>
              <a:t>Adam</a:t>
            </a:r>
            <a:r>
              <a:rPr lang="ja-JP" altLang="en-US" sz="1600" dirty="0">
                <a:solidFill>
                  <a:schemeClr val="tx1">
                    <a:lumMod val="75000"/>
                    <a:lumOff val="25000"/>
                  </a:schemeClr>
                </a:solidFill>
                <a:latin typeface="+mn-ea"/>
              </a:rPr>
              <a:t>などの勾配ベースの最適化アルゴリズムを用いて最適化する。</a:t>
            </a:r>
            <a:endParaRPr lang="en-US" altLang="ja-JP" sz="1600" b="1" dirty="0">
              <a:solidFill>
                <a:schemeClr val="tx1">
                  <a:lumMod val="75000"/>
                  <a:lumOff val="25000"/>
                </a:schemeClr>
              </a:solidFill>
              <a:latin typeface="+mn-ea"/>
            </a:endParaRPr>
          </a:p>
        </p:txBody>
      </p:sp>
      <p:grpSp>
        <p:nvGrpSpPr>
          <p:cNvPr id="32" name="グループ化 31">
            <a:extLst>
              <a:ext uri="{FF2B5EF4-FFF2-40B4-BE49-F238E27FC236}">
                <a16:creationId xmlns:a16="http://schemas.microsoft.com/office/drawing/2014/main" id="{6BFA71FB-EA49-327C-C291-6E15FFBFF78C}"/>
              </a:ext>
            </a:extLst>
          </p:cNvPr>
          <p:cNvGrpSpPr/>
          <p:nvPr/>
        </p:nvGrpSpPr>
        <p:grpSpPr>
          <a:xfrm>
            <a:off x="1849534" y="3121525"/>
            <a:ext cx="8492932" cy="2253060"/>
            <a:chOff x="909734" y="3358338"/>
            <a:chExt cx="8492932" cy="2253060"/>
          </a:xfrm>
        </p:grpSpPr>
        <p:grpSp>
          <p:nvGrpSpPr>
            <p:cNvPr id="12" name="グループ化 11">
              <a:extLst>
                <a:ext uri="{FF2B5EF4-FFF2-40B4-BE49-F238E27FC236}">
                  <a16:creationId xmlns:a16="http://schemas.microsoft.com/office/drawing/2014/main" id="{D187C49E-D2E9-49B7-B021-92DBF08B50D8}"/>
                </a:ext>
              </a:extLst>
            </p:cNvPr>
            <p:cNvGrpSpPr/>
            <p:nvPr/>
          </p:nvGrpSpPr>
          <p:grpSpPr>
            <a:xfrm>
              <a:off x="909734" y="3358338"/>
              <a:ext cx="8492932" cy="1801491"/>
              <a:chOff x="504824" y="2328862"/>
              <a:chExt cx="11182350" cy="2200275"/>
            </a:xfrm>
          </p:grpSpPr>
          <p:pic>
            <p:nvPicPr>
              <p:cNvPr id="6" name="図 5">
                <a:extLst>
                  <a:ext uri="{FF2B5EF4-FFF2-40B4-BE49-F238E27FC236}">
                    <a16:creationId xmlns:a16="http://schemas.microsoft.com/office/drawing/2014/main" id="{257D85D7-026A-41E1-19CB-E3B0F8E51EE6}"/>
                  </a:ext>
                </a:extLst>
              </p:cNvPr>
              <p:cNvPicPr>
                <a:picLocks noChangeAspect="1"/>
              </p:cNvPicPr>
              <p:nvPr/>
            </p:nvPicPr>
            <p:blipFill>
              <a:blip r:embed="rId3"/>
              <a:stretch>
                <a:fillRect/>
              </a:stretch>
            </p:blipFill>
            <p:spPr>
              <a:xfrm>
                <a:off x="504824" y="2328862"/>
                <a:ext cx="11182350" cy="2200275"/>
              </a:xfrm>
              <a:prstGeom prst="rect">
                <a:avLst/>
              </a:prstGeom>
              <a:ln>
                <a:solidFill>
                  <a:srgbClr val="002060"/>
                </a:solidFill>
              </a:ln>
            </p:spPr>
          </p:pic>
          <p:sp>
            <p:nvSpPr>
              <p:cNvPr id="8" name="四角形: 角を丸くする 7">
                <a:extLst>
                  <a:ext uri="{FF2B5EF4-FFF2-40B4-BE49-F238E27FC236}">
                    <a16:creationId xmlns:a16="http://schemas.microsoft.com/office/drawing/2014/main" id="{BB1F6BC5-2411-CE8C-E0F8-DD552D812320}"/>
                  </a:ext>
                </a:extLst>
              </p:cNvPr>
              <p:cNvSpPr/>
              <p:nvPr/>
            </p:nvSpPr>
            <p:spPr>
              <a:xfrm>
                <a:off x="626533" y="3429000"/>
                <a:ext cx="10913534" cy="101266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3" name="テキスト ボックス 12">
              <a:extLst>
                <a:ext uri="{FF2B5EF4-FFF2-40B4-BE49-F238E27FC236}">
                  <a16:creationId xmlns:a16="http://schemas.microsoft.com/office/drawing/2014/main" id="{5A262660-5958-CD6F-C829-69AD141D74FA}"/>
                </a:ext>
              </a:extLst>
            </p:cNvPr>
            <p:cNvSpPr txBox="1"/>
            <p:nvPr/>
          </p:nvSpPr>
          <p:spPr>
            <a:xfrm>
              <a:off x="5908017" y="5303621"/>
              <a:ext cx="1622381" cy="307777"/>
            </a:xfrm>
            <a:prstGeom prst="rect">
              <a:avLst/>
            </a:prstGeom>
            <a:noFill/>
            <a:ln>
              <a:solidFill>
                <a:srgbClr val="FF0000"/>
              </a:solidFill>
            </a:ln>
          </p:spPr>
          <p:txBody>
            <a:bodyPr wrap="square">
              <a:spAutoFit/>
            </a:bodyPr>
            <a:lstStyle/>
            <a:p>
              <a:pPr algn="ctr"/>
              <a:r>
                <a:rPr kumimoji="1" lang="ja-JP" altLang="en-US" sz="1400" dirty="0">
                  <a:solidFill>
                    <a:srgbClr val="FF0000"/>
                  </a:solidFill>
                </a:rPr>
                <a:t>モーメント制約</a:t>
              </a:r>
            </a:p>
          </p:txBody>
        </p:sp>
        <p:cxnSp>
          <p:nvCxnSpPr>
            <p:cNvPr id="14" name="直線コネクタ 13">
              <a:extLst>
                <a:ext uri="{FF2B5EF4-FFF2-40B4-BE49-F238E27FC236}">
                  <a16:creationId xmlns:a16="http://schemas.microsoft.com/office/drawing/2014/main" id="{00876EC1-B111-D59A-997E-91155EA5DCA8}"/>
                </a:ext>
              </a:extLst>
            </p:cNvPr>
            <p:cNvCxnSpPr>
              <a:cxnSpLocks/>
              <a:stCxn id="13" idx="1"/>
              <a:endCxn id="8" idx="2"/>
            </p:cNvCxnSpPr>
            <p:nvPr/>
          </p:nvCxnSpPr>
          <p:spPr>
            <a:xfrm flipH="1" flipV="1">
              <a:off x="5146555" y="5088207"/>
              <a:ext cx="761462" cy="3693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871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65756859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アルゴリズム②　可逆的ニューラルネットワークを用いた</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の近似</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584775"/>
          </a:xfrm>
          <a:prstGeom prst="rect">
            <a:avLst/>
          </a:prstGeom>
          <a:noFill/>
        </p:spPr>
        <p:txBody>
          <a:bodyPr wrap="square">
            <a:spAutoFit/>
          </a:bodyPr>
          <a:lstStyle/>
          <a:p>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学習ネットワークの概要</a:t>
            </a:r>
            <a:endParaRPr lang="en-US" altLang="ja-JP" sz="1600" b="1" u="sng" dirty="0">
              <a:solidFill>
                <a:schemeClr val="accent1">
                  <a:lumMod val="50000"/>
                </a:schemeClr>
              </a:solidFill>
              <a:latin typeface="+mn-ea"/>
            </a:endParaRPr>
          </a:p>
          <a:p>
            <a:endParaRPr lang="en-US" altLang="ja-JP" sz="1600" b="1" dirty="0">
              <a:solidFill>
                <a:schemeClr val="tx1">
                  <a:lumMod val="75000"/>
                  <a:lumOff val="25000"/>
                </a:schemeClr>
              </a:solidFill>
              <a:latin typeface="+mn-ea"/>
            </a:endParaRPr>
          </a:p>
        </p:txBody>
      </p:sp>
      <p:grpSp>
        <p:nvGrpSpPr>
          <p:cNvPr id="25" name="グループ化 24">
            <a:extLst>
              <a:ext uri="{FF2B5EF4-FFF2-40B4-BE49-F238E27FC236}">
                <a16:creationId xmlns:a16="http://schemas.microsoft.com/office/drawing/2014/main" id="{574C30C4-F30C-F730-213F-4FEB821237FD}"/>
              </a:ext>
            </a:extLst>
          </p:cNvPr>
          <p:cNvGrpSpPr/>
          <p:nvPr/>
        </p:nvGrpSpPr>
        <p:grpSpPr>
          <a:xfrm>
            <a:off x="1993900" y="2238002"/>
            <a:ext cx="8204200" cy="2481142"/>
            <a:chOff x="2010113" y="2340917"/>
            <a:chExt cx="8280400" cy="2449880"/>
          </a:xfrm>
        </p:grpSpPr>
        <p:pic>
          <p:nvPicPr>
            <p:cNvPr id="7" name="図 6">
              <a:extLst>
                <a:ext uri="{FF2B5EF4-FFF2-40B4-BE49-F238E27FC236}">
                  <a16:creationId xmlns:a16="http://schemas.microsoft.com/office/drawing/2014/main" id="{1B15AE1A-7F46-4318-07DB-D3AD2091149B}"/>
                </a:ext>
              </a:extLst>
            </p:cNvPr>
            <p:cNvPicPr>
              <a:picLocks noChangeAspect="1"/>
            </p:cNvPicPr>
            <p:nvPr/>
          </p:nvPicPr>
          <p:blipFill>
            <a:blip r:embed="rId3"/>
            <a:stretch>
              <a:fillRect/>
            </a:stretch>
          </p:blipFill>
          <p:spPr>
            <a:xfrm>
              <a:off x="2010113" y="2340917"/>
              <a:ext cx="8280400" cy="2449880"/>
            </a:xfrm>
            <a:prstGeom prst="rect">
              <a:avLst/>
            </a:prstGeom>
            <a:ln>
              <a:solidFill>
                <a:srgbClr val="002060"/>
              </a:solidFill>
            </a:ln>
          </p:spPr>
        </p:pic>
        <p:sp>
          <p:nvSpPr>
            <p:cNvPr id="9" name="四角形: 角を丸くする 8">
              <a:extLst>
                <a:ext uri="{FF2B5EF4-FFF2-40B4-BE49-F238E27FC236}">
                  <a16:creationId xmlns:a16="http://schemas.microsoft.com/office/drawing/2014/main" id="{8FBA3CED-24D7-DBBD-085C-3322E111BF16}"/>
                </a:ext>
              </a:extLst>
            </p:cNvPr>
            <p:cNvSpPr/>
            <p:nvPr/>
          </p:nvSpPr>
          <p:spPr>
            <a:xfrm>
              <a:off x="2434167" y="3229983"/>
              <a:ext cx="1934633" cy="1367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84AABEE9-4803-3DBA-D5DE-DB4003347AD0}"/>
                </a:ext>
              </a:extLst>
            </p:cNvPr>
            <p:cNvSpPr/>
            <p:nvPr/>
          </p:nvSpPr>
          <p:spPr>
            <a:xfrm>
              <a:off x="4428525" y="3229982"/>
              <a:ext cx="2158541" cy="1367417"/>
            </a:xfrm>
            <a:prstGeom prst="roundRect">
              <a:avLst/>
            </a:prstGeom>
            <a:noFill/>
            <a:ln w="28575">
              <a:solidFill>
                <a:srgbClr val="0E0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四角形: 角を丸くする 14">
              <a:extLst>
                <a:ext uri="{FF2B5EF4-FFF2-40B4-BE49-F238E27FC236}">
                  <a16:creationId xmlns:a16="http://schemas.microsoft.com/office/drawing/2014/main" id="{6AFACE71-C3D6-132D-968E-70B127277041}"/>
                </a:ext>
              </a:extLst>
            </p:cNvPr>
            <p:cNvSpPr/>
            <p:nvPr/>
          </p:nvSpPr>
          <p:spPr>
            <a:xfrm>
              <a:off x="7455729" y="3162301"/>
              <a:ext cx="1986721" cy="143509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四角形: 角を丸くする 15">
              <a:extLst>
                <a:ext uri="{FF2B5EF4-FFF2-40B4-BE49-F238E27FC236}">
                  <a16:creationId xmlns:a16="http://schemas.microsoft.com/office/drawing/2014/main" id="{65E5FACE-01BD-2842-5BC5-9B800B503C37}"/>
                </a:ext>
              </a:extLst>
            </p:cNvPr>
            <p:cNvSpPr/>
            <p:nvPr/>
          </p:nvSpPr>
          <p:spPr>
            <a:xfrm>
              <a:off x="3169604" y="2446859"/>
              <a:ext cx="6736396" cy="60741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9900"/>
                </a:solidFill>
              </a:endParaRPr>
            </a:p>
          </p:txBody>
        </p:sp>
        <p:sp>
          <p:nvSpPr>
            <p:cNvPr id="18" name="テキスト ボックス 17">
              <a:extLst>
                <a:ext uri="{FF2B5EF4-FFF2-40B4-BE49-F238E27FC236}">
                  <a16:creationId xmlns:a16="http://schemas.microsoft.com/office/drawing/2014/main" id="{2C2C1AB3-96CC-9F39-B3F0-9D32CB5DBDBC}"/>
                </a:ext>
              </a:extLst>
            </p:cNvPr>
            <p:cNvSpPr txBox="1"/>
            <p:nvPr/>
          </p:nvSpPr>
          <p:spPr>
            <a:xfrm>
              <a:off x="4277115" y="3078082"/>
              <a:ext cx="343811" cy="375735"/>
            </a:xfrm>
            <a:prstGeom prst="rect">
              <a:avLst/>
            </a:prstGeom>
            <a:solidFill>
              <a:srgbClr val="FFFFFF">
                <a:alpha val="80000"/>
              </a:srgbClr>
            </a:solidFill>
          </p:spPr>
          <p:txBody>
            <a:bodyPr wrap="square" lIns="36000" tIns="36000" rIns="36000" bIns="36000" rtlCol="0" anchor="ctr" anchorCtr="0">
              <a:spAutoFit/>
            </a:bodyPr>
            <a:lstStyle/>
            <a:p>
              <a:pPr algn="ctr"/>
              <a:r>
                <a:rPr lang="ja-JP" altLang="en-US" dirty="0">
                  <a:solidFill>
                    <a:srgbClr val="0E00C0"/>
                  </a:solidFill>
                </a:rPr>
                <a:t>②</a:t>
              </a:r>
              <a:endParaRPr kumimoji="1" lang="ja-JP" altLang="en-US" dirty="0">
                <a:solidFill>
                  <a:srgbClr val="0E00C0"/>
                </a:solidFill>
              </a:endParaRPr>
            </a:p>
          </p:txBody>
        </p:sp>
        <p:sp>
          <p:nvSpPr>
            <p:cNvPr id="19" name="テキスト ボックス 18">
              <a:extLst>
                <a:ext uri="{FF2B5EF4-FFF2-40B4-BE49-F238E27FC236}">
                  <a16:creationId xmlns:a16="http://schemas.microsoft.com/office/drawing/2014/main" id="{BB61087C-E4E5-580D-E04D-4D16CF19D227}"/>
                </a:ext>
              </a:extLst>
            </p:cNvPr>
            <p:cNvSpPr txBox="1"/>
            <p:nvPr/>
          </p:nvSpPr>
          <p:spPr>
            <a:xfrm>
              <a:off x="2030631" y="3078082"/>
              <a:ext cx="343811" cy="375735"/>
            </a:xfrm>
            <a:prstGeom prst="rect">
              <a:avLst/>
            </a:prstGeom>
            <a:solidFill>
              <a:srgbClr val="FFFFFF">
                <a:alpha val="80000"/>
              </a:srgbClr>
            </a:solidFill>
          </p:spPr>
          <p:txBody>
            <a:bodyPr wrap="square" lIns="36000" tIns="36000" rIns="36000" bIns="36000" rtlCol="0" anchor="ctr" anchorCtr="0">
              <a:spAutoFit/>
            </a:bodyPr>
            <a:lstStyle/>
            <a:p>
              <a:pPr algn="ctr"/>
              <a:r>
                <a:rPr kumimoji="1" lang="ja-JP" altLang="en-US" dirty="0">
                  <a:solidFill>
                    <a:srgbClr val="FF0000"/>
                  </a:solidFill>
                </a:rPr>
                <a:t>①</a:t>
              </a:r>
            </a:p>
          </p:txBody>
        </p:sp>
        <p:sp>
          <p:nvSpPr>
            <p:cNvPr id="20" name="テキスト ボックス 19">
              <a:extLst>
                <a:ext uri="{FF2B5EF4-FFF2-40B4-BE49-F238E27FC236}">
                  <a16:creationId xmlns:a16="http://schemas.microsoft.com/office/drawing/2014/main" id="{96A8F67F-AEC6-E0FD-E0B1-F1C66EA5B222}"/>
                </a:ext>
              </a:extLst>
            </p:cNvPr>
            <p:cNvSpPr txBox="1"/>
            <p:nvPr/>
          </p:nvSpPr>
          <p:spPr>
            <a:xfrm>
              <a:off x="7104038" y="3078082"/>
              <a:ext cx="343811" cy="375735"/>
            </a:xfrm>
            <a:prstGeom prst="rect">
              <a:avLst/>
            </a:prstGeom>
            <a:solidFill>
              <a:srgbClr val="FFFFFF">
                <a:alpha val="80000"/>
              </a:srgbClr>
            </a:solidFill>
          </p:spPr>
          <p:txBody>
            <a:bodyPr wrap="square" lIns="36000" tIns="36000" rIns="36000" bIns="36000" rtlCol="0" anchor="ctr" anchorCtr="0">
              <a:spAutoFit/>
            </a:bodyPr>
            <a:lstStyle/>
            <a:p>
              <a:pPr algn="ctr"/>
              <a:r>
                <a:rPr kumimoji="1" lang="ja-JP" altLang="en-US" dirty="0">
                  <a:solidFill>
                    <a:srgbClr val="00B050"/>
                  </a:solidFill>
                </a:rPr>
                <a:t>③</a:t>
              </a:r>
            </a:p>
          </p:txBody>
        </p:sp>
        <p:sp>
          <p:nvSpPr>
            <p:cNvPr id="21" name="テキスト ボックス 20">
              <a:extLst>
                <a:ext uri="{FF2B5EF4-FFF2-40B4-BE49-F238E27FC236}">
                  <a16:creationId xmlns:a16="http://schemas.microsoft.com/office/drawing/2014/main" id="{06FC0AF8-03BC-9E85-6304-9BEF38AB38CC}"/>
                </a:ext>
              </a:extLst>
            </p:cNvPr>
            <p:cNvSpPr txBox="1"/>
            <p:nvPr/>
          </p:nvSpPr>
          <p:spPr>
            <a:xfrm>
              <a:off x="2785091" y="2444884"/>
              <a:ext cx="343811" cy="375735"/>
            </a:xfrm>
            <a:prstGeom prst="rect">
              <a:avLst/>
            </a:prstGeom>
            <a:solidFill>
              <a:srgbClr val="FFFFFF">
                <a:alpha val="80000"/>
              </a:srgbClr>
            </a:solidFill>
          </p:spPr>
          <p:txBody>
            <a:bodyPr wrap="square" lIns="36000" tIns="36000" rIns="36000" bIns="36000" rtlCol="0" anchor="ctr" anchorCtr="0">
              <a:spAutoFit/>
            </a:bodyPr>
            <a:lstStyle/>
            <a:p>
              <a:pPr algn="ctr"/>
              <a:r>
                <a:rPr kumimoji="1" lang="ja-JP" altLang="en-US" dirty="0">
                  <a:solidFill>
                    <a:srgbClr val="DEA900"/>
                  </a:solidFill>
                </a:rPr>
                <a:t>④</a:t>
              </a:r>
            </a:p>
          </p:txBody>
        </p:sp>
      </p:grpSp>
      <p:sp>
        <p:nvSpPr>
          <p:cNvPr id="22" name="テキスト ボックス 21">
            <a:extLst>
              <a:ext uri="{FF2B5EF4-FFF2-40B4-BE49-F238E27FC236}">
                <a16:creationId xmlns:a16="http://schemas.microsoft.com/office/drawing/2014/main" id="{9093AC4C-C1EE-1063-8680-A08613A787E8}"/>
              </a:ext>
            </a:extLst>
          </p:cNvPr>
          <p:cNvSpPr txBox="1"/>
          <p:nvPr/>
        </p:nvSpPr>
        <p:spPr>
          <a:xfrm>
            <a:off x="3102393" y="4772687"/>
            <a:ext cx="6744420" cy="1077218"/>
          </a:xfrm>
          <a:prstGeom prst="rect">
            <a:avLst/>
          </a:prstGeom>
          <a:noFill/>
        </p:spPr>
        <p:txBody>
          <a:bodyPr wrap="square" rtlCol="0">
            <a:spAutoFit/>
          </a:bodyPr>
          <a:lstStyle/>
          <a:p>
            <a:pPr marL="342900" indent="-342900">
              <a:buFont typeface="+mj-ea"/>
              <a:buAutoNum type="circleNumDbPlain"/>
            </a:pPr>
            <a:r>
              <a:rPr kumimoji="1" lang="ja-JP" altLang="en-US" sz="1600" b="1" dirty="0">
                <a:solidFill>
                  <a:srgbClr val="FF0000"/>
                </a:solidFill>
                <a:latin typeface="+mn-ea"/>
              </a:rPr>
              <a:t>ガウシアンノイズ</a:t>
            </a:r>
            <a:r>
              <a:rPr kumimoji="1" lang="en-US" altLang="ja-JP" sz="1600" b="1" dirty="0">
                <a:solidFill>
                  <a:srgbClr val="FF0000"/>
                </a:solidFill>
                <a:latin typeface="+mn-ea"/>
              </a:rPr>
              <a:t>ε</a:t>
            </a:r>
            <a:r>
              <a:rPr kumimoji="1" lang="ja-JP" altLang="en-US" sz="1600" b="1" dirty="0">
                <a:solidFill>
                  <a:srgbClr val="FF0000"/>
                </a:solidFill>
                <a:latin typeface="+mn-ea"/>
              </a:rPr>
              <a:t>をサンプリングする。</a:t>
            </a:r>
            <a:endParaRPr kumimoji="1" lang="en-US" altLang="ja-JP" sz="1600" b="1" dirty="0">
              <a:solidFill>
                <a:srgbClr val="FF0000"/>
              </a:solidFill>
              <a:latin typeface="+mn-ea"/>
            </a:endParaRPr>
          </a:p>
          <a:p>
            <a:pPr marL="342900" indent="-342900">
              <a:buFont typeface="+mj-ea"/>
              <a:buAutoNum type="circleNumDbPlain"/>
            </a:pPr>
            <a:r>
              <a:rPr lang="ja-JP" altLang="en-US" sz="1600" b="1" dirty="0">
                <a:solidFill>
                  <a:srgbClr val="0E00C0"/>
                </a:solidFill>
                <a:latin typeface="+mn-ea"/>
              </a:rPr>
              <a:t>可逆的ネットワーク</a:t>
            </a:r>
            <a:r>
              <a:rPr lang="en-US" altLang="ja-JP" sz="1600" b="1" dirty="0" err="1">
                <a:solidFill>
                  <a:srgbClr val="0E00C0"/>
                </a:solidFill>
                <a:latin typeface="+mn-ea"/>
              </a:rPr>
              <a:t>f</a:t>
            </a:r>
            <a:r>
              <a:rPr lang="en-US" altLang="ja-JP" sz="1600" b="1" baseline="-25000" dirty="0" err="1">
                <a:solidFill>
                  <a:srgbClr val="0E00C0"/>
                </a:solidFill>
                <a:latin typeface="+mn-ea"/>
              </a:rPr>
              <a:t>Θ</a:t>
            </a:r>
            <a:r>
              <a:rPr lang="ja-JP" altLang="en-US" sz="1600" b="1" dirty="0">
                <a:solidFill>
                  <a:srgbClr val="0E00C0"/>
                </a:solidFill>
                <a:latin typeface="+mn-ea"/>
              </a:rPr>
              <a:t>を使用してｚをマッピングする。</a:t>
            </a:r>
            <a:r>
              <a:rPr lang="en-US" altLang="ja-JP" sz="1600" b="1" dirty="0">
                <a:solidFill>
                  <a:srgbClr val="0E00C0"/>
                </a:solidFill>
                <a:latin typeface="+mn-ea"/>
              </a:rPr>
              <a:t>z= </a:t>
            </a:r>
            <a:r>
              <a:rPr lang="en-US" altLang="ja-JP" sz="1600" b="1" dirty="0" err="1">
                <a:solidFill>
                  <a:srgbClr val="0E00C0"/>
                </a:solidFill>
                <a:latin typeface="+mn-ea"/>
              </a:rPr>
              <a:t>f</a:t>
            </a:r>
            <a:r>
              <a:rPr lang="en-US" altLang="ja-JP" sz="1600" b="1" baseline="-25000" dirty="0" err="1">
                <a:solidFill>
                  <a:srgbClr val="0E00C0"/>
                </a:solidFill>
                <a:latin typeface="+mn-ea"/>
              </a:rPr>
              <a:t>Θ</a:t>
            </a:r>
            <a:r>
              <a:rPr lang="en-US" altLang="ja-JP" sz="1600" b="1" dirty="0">
                <a:solidFill>
                  <a:srgbClr val="0E00C0"/>
                </a:solidFill>
                <a:latin typeface="+mn-ea"/>
              </a:rPr>
              <a:t>(ε)</a:t>
            </a:r>
          </a:p>
          <a:p>
            <a:pPr marL="342900" indent="-342900">
              <a:buFont typeface="+mj-ea"/>
              <a:buAutoNum type="circleNumDbPlain"/>
            </a:pPr>
            <a:r>
              <a:rPr kumimoji="1" lang="ja-JP" altLang="en-US" sz="1600" b="1" dirty="0">
                <a:solidFill>
                  <a:srgbClr val="00B050"/>
                </a:solidFill>
                <a:latin typeface="+mn-ea"/>
              </a:rPr>
              <a:t>生成モデル</a:t>
            </a:r>
            <a:r>
              <a:rPr kumimoji="1" lang="en-US" altLang="ja-JP" sz="1600" b="1" dirty="0">
                <a:solidFill>
                  <a:srgbClr val="00B050"/>
                </a:solidFill>
                <a:latin typeface="+mn-ea"/>
              </a:rPr>
              <a:t>G</a:t>
            </a:r>
            <a:r>
              <a:rPr kumimoji="1" lang="ja-JP" altLang="en-US" sz="1600" b="1" dirty="0">
                <a:solidFill>
                  <a:srgbClr val="00B050"/>
                </a:solidFill>
                <a:latin typeface="+mn-ea"/>
              </a:rPr>
              <a:t>を使用して画像</a:t>
            </a:r>
            <a:r>
              <a:rPr kumimoji="1" lang="en-US" altLang="ja-JP" sz="1600" b="1" dirty="0">
                <a:solidFill>
                  <a:srgbClr val="00B050"/>
                </a:solidFill>
                <a:latin typeface="+mn-ea"/>
              </a:rPr>
              <a:t>x</a:t>
            </a:r>
            <a:r>
              <a:rPr kumimoji="1" lang="ja-JP" altLang="en-US" sz="1600" b="1" dirty="0">
                <a:solidFill>
                  <a:srgbClr val="00B050"/>
                </a:solidFill>
                <a:latin typeface="+mn-ea"/>
              </a:rPr>
              <a:t>を生成する。</a:t>
            </a:r>
            <a:r>
              <a:rPr kumimoji="1" lang="en-US" altLang="ja-JP" sz="1600" b="1" dirty="0">
                <a:solidFill>
                  <a:srgbClr val="00B050"/>
                </a:solidFill>
                <a:latin typeface="+mn-ea"/>
              </a:rPr>
              <a:t>x=G(z)</a:t>
            </a:r>
          </a:p>
          <a:p>
            <a:pPr marL="342900" indent="-342900">
              <a:buFont typeface="+mj-ea"/>
              <a:buAutoNum type="circleNumDbPlain"/>
            </a:pPr>
            <a:r>
              <a:rPr lang="ja-JP" altLang="en-US" sz="1600" b="1" dirty="0">
                <a:solidFill>
                  <a:srgbClr val="FF9900"/>
                </a:solidFill>
                <a:latin typeface="+mn-ea"/>
              </a:rPr>
              <a:t>勾配を用いて可逆的ネットワーク</a:t>
            </a:r>
            <a:r>
              <a:rPr lang="en-US" altLang="ja-JP" sz="1600" b="1" dirty="0" err="1">
                <a:solidFill>
                  <a:srgbClr val="FF9900"/>
                </a:solidFill>
                <a:latin typeface="+mn-ea"/>
              </a:rPr>
              <a:t>f</a:t>
            </a:r>
            <a:r>
              <a:rPr lang="en-US" altLang="ja-JP" sz="1600" b="1" baseline="-25000" dirty="0" err="1">
                <a:solidFill>
                  <a:srgbClr val="FF9900"/>
                </a:solidFill>
                <a:latin typeface="+mn-ea"/>
              </a:rPr>
              <a:t>Θ</a:t>
            </a:r>
            <a:r>
              <a:rPr lang="ja-JP" altLang="en-US" sz="1600" b="1" dirty="0">
                <a:solidFill>
                  <a:srgbClr val="FF9900"/>
                </a:solidFill>
                <a:latin typeface="+mn-ea"/>
              </a:rPr>
              <a:t>を訓練して</a:t>
            </a:r>
            <a:r>
              <a:rPr lang="en-US" altLang="ja-JP" sz="1600" b="1" dirty="0">
                <a:solidFill>
                  <a:srgbClr val="FF9900"/>
                </a:solidFill>
                <a:latin typeface="+mn-ea"/>
              </a:rPr>
              <a:t>EBM</a:t>
            </a:r>
            <a:r>
              <a:rPr lang="ja-JP" altLang="en-US" sz="1600" b="1" dirty="0">
                <a:solidFill>
                  <a:srgbClr val="FF9900"/>
                </a:solidFill>
                <a:latin typeface="+mn-ea"/>
              </a:rPr>
              <a:t>を近似する。</a:t>
            </a:r>
            <a:endParaRPr lang="en-US" altLang="ja-JP" sz="1600" b="1" dirty="0">
              <a:solidFill>
                <a:srgbClr val="FF9900"/>
              </a:solidFill>
              <a:latin typeface="+mn-ea"/>
            </a:endParaRPr>
          </a:p>
        </p:txBody>
      </p:sp>
      <p:sp>
        <p:nvSpPr>
          <p:cNvPr id="24" name="テキスト ボックス 23">
            <a:extLst>
              <a:ext uri="{FF2B5EF4-FFF2-40B4-BE49-F238E27FC236}">
                <a16:creationId xmlns:a16="http://schemas.microsoft.com/office/drawing/2014/main" id="{73569A67-537C-8067-791D-B4E0EA4FA5DC}"/>
              </a:ext>
            </a:extLst>
          </p:cNvPr>
          <p:cNvSpPr txBox="1"/>
          <p:nvPr/>
        </p:nvSpPr>
        <p:spPr>
          <a:xfrm>
            <a:off x="3501821" y="5777956"/>
            <a:ext cx="4134999" cy="646331"/>
          </a:xfrm>
          <a:prstGeom prst="rect">
            <a:avLst/>
          </a:prstGeom>
          <a:noFill/>
          <a:ln>
            <a:noFill/>
          </a:ln>
        </p:spPr>
        <p:txBody>
          <a:bodyPr wrap="square">
            <a:spAutoFit/>
          </a:bodyPr>
          <a:lstStyle/>
          <a:p>
            <a:r>
              <a:rPr lang="en-US" altLang="ja-JP" sz="1200" dirty="0" err="1">
                <a:solidFill>
                  <a:schemeClr val="tx1">
                    <a:lumMod val="75000"/>
                    <a:lumOff val="25000"/>
                  </a:schemeClr>
                </a:solidFill>
                <a:latin typeface="+mn-ea"/>
              </a:rPr>
              <a:t>L</a:t>
            </a:r>
            <a:r>
              <a:rPr lang="en-US" altLang="ja-JP" sz="1200" baseline="-25000" dirty="0" err="1">
                <a:solidFill>
                  <a:schemeClr val="tx1">
                    <a:lumMod val="75000"/>
                    <a:lumOff val="25000"/>
                  </a:schemeClr>
                </a:solidFill>
                <a:latin typeface="+mn-ea"/>
              </a:rPr>
              <a:t>jac</a:t>
            </a:r>
            <a:r>
              <a:rPr lang="en-US" altLang="ja-JP" sz="1200" baseline="-25000" dirty="0">
                <a:solidFill>
                  <a:schemeClr val="tx1">
                    <a:lumMod val="75000"/>
                    <a:lumOff val="25000"/>
                  </a:schemeClr>
                </a:solidFill>
                <a:latin typeface="+mn-ea"/>
              </a:rPr>
              <a:t>	</a:t>
            </a:r>
            <a:r>
              <a:rPr lang="ja-JP" altLang="en-US" sz="1200" dirty="0">
                <a:solidFill>
                  <a:schemeClr val="tx1">
                    <a:lumMod val="75000"/>
                    <a:lumOff val="25000"/>
                  </a:schemeClr>
                </a:solidFill>
                <a:latin typeface="+mn-ea"/>
              </a:rPr>
              <a:t>：分布の変数変換のヤコビアンの損失関数　</a:t>
            </a:r>
            <a:endParaRPr lang="en-US" altLang="ja-JP" sz="1200" dirty="0">
              <a:solidFill>
                <a:schemeClr val="tx1">
                  <a:lumMod val="75000"/>
                  <a:lumOff val="25000"/>
                </a:schemeClr>
              </a:solidFill>
              <a:latin typeface="+mn-ea"/>
            </a:endParaRPr>
          </a:p>
          <a:p>
            <a:r>
              <a:rPr lang="en-US" altLang="ja-JP" sz="1200" dirty="0" err="1">
                <a:solidFill>
                  <a:schemeClr val="tx1">
                    <a:lumMod val="75000"/>
                    <a:lumOff val="25000"/>
                  </a:schemeClr>
                </a:solidFill>
                <a:latin typeface="+mn-ea"/>
              </a:rPr>
              <a:t>L</a:t>
            </a:r>
            <a:r>
              <a:rPr lang="en-US" altLang="ja-JP" sz="1200" baseline="-25000" dirty="0" err="1">
                <a:solidFill>
                  <a:schemeClr val="tx1">
                    <a:lumMod val="75000"/>
                    <a:lumOff val="25000"/>
                  </a:schemeClr>
                </a:solidFill>
                <a:latin typeface="+mn-ea"/>
              </a:rPr>
              <a:t>latent</a:t>
            </a:r>
            <a:r>
              <a:rPr lang="en-US" altLang="ja-JP" sz="1200" baseline="-25000" dirty="0">
                <a:solidFill>
                  <a:schemeClr val="tx1">
                    <a:lumMod val="75000"/>
                    <a:lumOff val="25000"/>
                  </a:schemeClr>
                </a:solidFill>
                <a:latin typeface="+mn-ea"/>
              </a:rPr>
              <a:t>-prior	</a:t>
            </a:r>
            <a:r>
              <a:rPr lang="ja-JP" altLang="en-US" sz="1200" dirty="0">
                <a:solidFill>
                  <a:schemeClr val="tx1">
                    <a:lumMod val="75000"/>
                    <a:lumOff val="25000"/>
                  </a:schemeClr>
                </a:solidFill>
                <a:latin typeface="+mn-ea"/>
              </a:rPr>
              <a:t>：潜在空間の分布に関する項　</a:t>
            </a:r>
            <a:endParaRPr lang="en-US" altLang="ja-JP" sz="1200" dirty="0">
              <a:solidFill>
                <a:schemeClr val="tx1">
                  <a:lumMod val="75000"/>
                  <a:lumOff val="25000"/>
                </a:schemeClr>
              </a:solidFill>
              <a:latin typeface="+mn-ea"/>
            </a:endParaRPr>
          </a:p>
          <a:p>
            <a:r>
              <a:rPr lang="en-US" altLang="ja-JP" sz="1200" dirty="0" err="1">
                <a:solidFill>
                  <a:schemeClr val="tx1">
                    <a:lumMod val="75000"/>
                    <a:lumOff val="25000"/>
                  </a:schemeClr>
                </a:solidFill>
                <a:latin typeface="+mn-ea"/>
              </a:rPr>
              <a:t>L</a:t>
            </a:r>
            <a:r>
              <a:rPr lang="en-US" altLang="ja-JP" sz="1200" baseline="-25000" dirty="0" err="1">
                <a:solidFill>
                  <a:schemeClr val="tx1">
                    <a:lumMod val="75000"/>
                    <a:lumOff val="25000"/>
                  </a:schemeClr>
                </a:solidFill>
                <a:latin typeface="+mn-ea"/>
              </a:rPr>
              <a:t>energy</a:t>
            </a:r>
            <a:r>
              <a:rPr lang="en-US" altLang="ja-JP" sz="1200" baseline="-25000" dirty="0">
                <a:solidFill>
                  <a:schemeClr val="tx1">
                    <a:lumMod val="75000"/>
                    <a:lumOff val="25000"/>
                  </a:schemeClr>
                </a:solidFill>
                <a:latin typeface="+mn-ea"/>
              </a:rPr>
              <a:t>	</a:t>
            </a:r>
            <a:r>
              <a:rPr lang="ja-JP" altLang="en-US" sz="1200" dirty="0">
                <a:solidFill>
                  <a:schemeClr val="tx1">
                    <a:lumMod val="75000"/>
                    <a:lumOff val="25000"/>
                  </a:schemeClr>
                </a:solidFill>
                <a:latin typeface="+mn-ea"/>
              </a:rPr>
              <a:t>：</a:t>
            </a:r>
            <a:r>
              <a:rPr lang="en-US" altLang="ja-JP" sz="1200" dirty="0">
                <a:solidFill>
                  <a:schemeClr val="tx1">
                    <a:lumMod val="75000"/>
                    <a:lumOff val="25000"/>
                  </a:schemeClr>
                </a:solidFill>
                <a:latin typeface="+mn-ea"/>
              </a:rPr>
              <a:t>EBM</a:t>
            </a:r>
            <a:r>
              <a:rPr lang="ja-JP" altLang="en-US" sz="1200" dirty="0">
                <a:solidFill>
                  <a:schemeClr val="tx1">
                    <a:lumMod val="75000"/>
                    <a:lumOff val="25000"/>
                  </a:schemeClr>
                </a:solidFill>
                <a:latin typeface="+mn-ea"/>
              </a:rPr>
              <a:t>の損失関数</a:t>
            </a:r>
            <a:endParaRPr kumimoji="1" lang="ja-JP" altLang="en-US" sz="1200" dirty="0">
              <a:solidFill>
                <a:schemeClr val="tx1">
                  <a:lumMod val="75000"/>
                  <a:lumOff val="25000"/>
                </a:schemeClr>
              </a:solidFill>
              <a:latin typeface="+mn-ea"/>
            </a:endParaRPr>
          </a:p>
        </p:txBody>
      </p:sp>
    </p:spTree>
    <p:extLst>
      <p:ext uri="{BB962C8B-B14F-4D97-AF65-F5344CB8AC3E}">
        <p14:creationId xmlns:p14="http://schemas.microsoft.com/office/powerpoint/2010/main" val="405049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アルゴリズム②　可逆的ニューラルネットワークを用いた</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の近似</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584775"/>
          </a:xfrm>
          <a:prstGeom prst="rect">
            <a:avLst/>
          </a:prstGeom>
          <a:noFill/>
        </p:spPr>
        <p:txBody>
          <a:bodyPr wrap="square">
            <a:spAutoFit/>
          </a:bodyPr>
          <a:lstStyle/>
          <a:p>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可逆的ニューラルネットワークによる</a:t>
            </a:r>
            <a:r>
              <a:rPr kumimoji="1" lang="en-US" altLang="ja-JP" sz="1600" b="1" i="0" u="sng" strike="noStrike" kern="1200" cap="none" spc="0" normalizeH="0" baseline="0" noProof="0" dirty="0">
                <a:ln>
                  <a:noFill/>
                </a:ln>
                <a:solidFill>
                  <a:srgbClr val="5B9BD5">
                    <a:lumMod val="50000"/>
                  </a:srgbClr>
                </a:solidFill>
                <a:effectLst/>
                <a:uLnTx/>
                <a:uFillTx/>
                <a:latin typeface="+mn-ea"/>
                <a:cs typeface="+mn-cs"/>
              </a:rPr>
              <a:t>EBM</a:t>
            </a:r>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の近似①</a:t>
            </a:r>
            <a:endParaRPr lang="en-US" altLang="ja-JP" sz="1600" b="1" u="sng" dirty="0">
              <a:solidFill>
                <a:schemeClr val="accent1">
                  <a:lumMod val="50000"/>
                </a:schemeClr>
              </a:solidFill>
              <a:latin typeface="+mn-ea"/>
            </a:endParaRPr>
          </a:p>
          <a:p>
            <a:r>
              <a:rPr lang="en-US" altLang="ja-JP" sz="1600" dirty="0">
                <a:solidFill>
                  <a:schemeClr val="tx1">
                    <a:lumMod val="75000"/>
                    <a:lumOff val="25000"/>
                  </a:schemeClr>
                </a:solidFill>
                <a:latin typeface="+mn-ea"/>
              </a:rPr>
              <a:t>ε</a:t>
            </a:r>
            <a:r>
              <a:rPr lang="ja-JP" altLang="en-US" sz="1600" dirty="0">
                <a:solidFill>
                  <a:schemeClr val="tx1">
                    <a:lumMod val="75000"/>
                    <a:lumOff val="25000"/>
                  </a:schemeClr>
                </a:solidFill>
                <a:latin typeface="+mn-ea"/>
              </a:rPr>
              <a:t>を正規分布からサンプリングする際に</a:t>
            </a:r>
            <a:r>
              <a:rPr lang="en-US" altLang="ja-JP" sz="1600" dirty="0">
                <a:solidFill>
                  <a:schemeClr val="tx1">
                    <a:lumMod val="75000"/>
                    <a:lumOff val="25000"/>
                  </a:schemeClr>
                </a:solidFill>
                <a:latin typeface="+mn-ea"/>
              </a:rPr>
              <a:t>(ε</a:t>
            </a:r>
            <a:r>
              <a:rPr lang="ja-JP" altLang="en-US" sz="1600" dirty="0">
                <a:solidFill>
                  <a:schemeClr val="tx1">
                    <a:lumMod val="75000"/>
                    <a:lumOff val="25000"/>
                  </a:schemeClr>
                </a:solidFill>
                <a:latin typeface="+mn-ea"/>
              </a:rPr>
              <a:t>～</a:t>
            </a:r>
            <a:r>
              <a:rPr lang="en-US" altLang="ja-JP" sz="1600" dirty="0">
                <a:solidFill>
                  <a:schemeClr val="tx1">
                    <a:lumMod val="75000"/>
                    <a:lumOff val="25000"/>
                  </a:schemeClr>
                </a:solidFill>
                <a:latin typeface="+mn-ea"/>
              </a:rPr>
              <a:t>N(0,I))</a:t>
            </a:r>
            <a:r>
              <a:rPr lang="ja-JP" altLang="en-US" sz="1600" dirty="0">
                <a:solidFill>
                  <a:schemeClr val="tx1">
                    <a:lumMod val="75000"/>
                    <a:lumOff val="25000"/>
                  </a:schemeClr>
                </a:solidFill>
                <a:latin typeface="+mn-ea"/>
              </a:rPr>
              <a:t>、ヤコビアンに注意すると、</a:t>
            </a:r>
            <a:r>
              <a:rPr lang="en-US" altLang="ja-JP" sz="1600" dirty="0">
                <a:solidFill>
                  <a:schemeClr val="tx1">
                    <a:lumMod val="75000"/>
                    <a:lumOff val="25000"/>
                  </a:schemeClr>
                </a:solidFill>
                <a:latin typeface="+mn-ea"/>
              </a:rPr>
              <a:t>z</a:t>
            </a:r>
            <a:r>
              <a:rPr lang="ja-JP" altLang="en-US" sz="1600" dirty="0">
                <a:solidFill>
                  <a:schemeClr val="tx1">
                    <a:lumMod val="75000"/>
                    <a:lumOff val="25000"/>
                  </a:schemeClr>
                </a:solidFill>
                <a:latin typeface="+mn-ea"/>
              </a:rPr>
              <a:t>の分布は次の式で表される。</a:t>
            </a:r>
            <a:endParaRPr lang="en-US" altLang="ja-JP" sz="1600" b="1" dirty="0">
              <a:solidFill>
                <a:schemeClr val="tx1">
                  <a:lumMod val="75000"/>
                  <a:lumOff val="25000"/>
                </a:schemeClr>
              </a:solidFill>
              <a:latin typeface="+mn-ea"/>
            </a:endParaRPr>
          </a:p>
        </p:txBody>
      </p:sp>
      <p:pic>
        <p:nvPicPr>
          <p:cNvPr id="6" name="図 5">
            <a:extLst>
              <a:ext uri="{FF2B5EF4-FFF2-40B4-BE49-F238E27FC236}">
                <a16:creationId xmlns:a16="http://schemas.microsoft.com/office/drawing/2014/main" id="{CAF875AB-5F2D-5A5E-29FA-0B4DAECB1C1C}"/>
              </a:ext>
            </a:extLst>
          </p:cNvPr>
          <p:cNvPicPr>
            <a:picLocks noChangeAspect="1"/>
          </p:cNvPicPr>
          <p:nvPr/>
        </p:nvPicPr>
        <p:blipFill>
          <a:blip r:embed="rId3"/>
          <a:stretch>
            <a:fillRect/>
          </a:stretch>
        </p:blipFill>
        <p:spPr>
          <a:xfrm>
            <a:off x="3149070" y="2572985"/>
            <a:ext cx="5893858" cy="656425"/>
          </a:xfrm>
          <a:prstGeom prst="rect">
            <a:avLst/>
          </a:prstGeom>
          <a:ln>
            <a:solidFill>
              <a:srgbClr val="002060"/>
            </a:solidFill>
          </a:ln>
        </p:spPr>
      </p:pic>
      <p:sp>
        <p:nvSpPr>
          <p:cNvPr id="12" name="テキスト ボックス 11">
            <a:extLst>
              <a:ext uri="{FF2B5EF4-FFF2-40B4-BE49-F238E27FC236}">
                <a16:creationId xmlns:a16="http://schemas.microsoft.com/office/drawing/2014/main" id="{8FFC0B75-DFBD-7D4B-BFE9-F7C98D59BB66}"/>
              </a:ext>
            </a:extLst>
          </p:cNvPr>
          <p:cNvSpPr txBox="1"/>
          <p:nvPr/>
        </p:nvSpPr>
        <p:spPr>
          <a:xfrm>
            <a:off x="487478" y="3421250"/>
            <a:ext cx="11325670" cy="584775"/>
          </a:xfrm>
          <a:prstGeom prst="rect">
            <a:avLst/>
          </a:prstGeom>
          <a:noFill/>
        </p:spPr>
        <p:txBody>
          <a:bodyPr wrap="square">
            <a:spAutoFit/>
          </a:bodyPr>
          <a:lstStyle/>
          <a:p>
            <a:r>
              <a:rPr lang="en-US" altLang="ja-JP" sz="1600" dirty="0">
                <a:solidFill>
                  <a:schemeClr val="tx1">
                    <a:lumMod val="75000"/>
                    <a:lumOff val="25000"/>
                  </a:schemeClr>
                </a:solidFill>
                <a:latin typeface="+mn-ea"/>
              </a:rPr>
              <a:t>EBM</a:t>
            </a:r>
            <a:r>
              <a:rPr lang="ja-JP" altLang="en-US" sz="1600" dirty="0">
                <a:solidFill>
                  <a:schemeClr val="tx1">
                    <a:lumMod val="75000"/>
                    <a:lumOff val="25000"/>
                  </a:schemeClr>
                </a:solidFill>
                <a:latin typeface="+mn-ea"/>
              </a:rPr>
              <a:t>　</a:t>
            </a:r>
            <a:r>
              <a:rPr lang="en-US" altLang="ja-JP" sz="1600" dirty="0">
                <a:solidFill>
                  <a:schemeClr val="tx1">
                    <a:lumMod val="75000"/>
                    <a:lumOff val="25000"/>
                  </a:schemeClr>
                </a:solidFill>
                <a:latin typeface="+mn-ea"/>
              </a:rPr>
              <a:t>p(</a:t>
            </a:r>
            <a:r>
              <a:rPr lang="en-US" altLang="ja-JP" sz="1600" dirty="0" err="1">
                <a:solidFill>
                  <a:schemeClr val="tx1">
                    <a:lumMod val="75000"/>
                    <a:lumOff val="25000"/>
                  </a:schemeClr>
                </a:solidFill>
                <a:latin typeface="+mn-ea"/>
              </a:rPr>
              <a:t>z|C</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の分布を可逆的ニューラルネットワーク</a:t>
            </a:r>
            <a:r>
              <a:rPr lang="en-US" altLang="ja-JP" sz="1600" dirty="0" err="1">
                <a:solidFill>
                  <a:schemeClr val="tx1">
                    <a:lumMod val="75000"/>
                    <a:lumOff val="25000"/>
                  </a:schemeClr>
                </a:solidFill>
                <a:latin typeface="+mn-ea"/>
              </a:rPr>
              <a:t>p</a:t>
            </a:r>
            <a:r>
              <a:rPr lang="en-US" altLang="ja-JP" sz="1600" baseline="-25000" dirty="0" err="1">
                <a:solidFill>
                  <a:schemeClr val="tx1">
                    <a:lumMod val="75000"/>
                    <a:lumOff val="25000"/>
                  </a:schemeClr>
                </a:solidFill>
                <a:latin typeface="+mn-ea"/>
              </a:rPr>
              <a:t>Θ</a:t>
            </a:r>
            <a:r>
              <a:rPr lang="en-US" altLang="ja-JP" sz="1600" dirty="0">
                <a:solidFill>
                  <a:schemeClr val="tx1">
                    <a:lumMod val="75000"/>
                    <a:lumOff val="25000"/>
                  </a:schemeClr>
                </a:solidFill>
                <a:latin typeface="+mn-ea"/>
              </a:rPr>
              <a:t>(z)</a:t>
            </a:r>
            <a:r>
              <a:rPr lang="ja-JP" altLang="en-US" sz="1600" dirty="0">
                <a:solidFill>
                  <a:schemeClr val="tx1">
                    <a:lumMod val="75000"/>
                    <a:lumOff val="25000"/>
                  </a:schemeClr>
                </a:solidFill>
                <a:latin typeface="+mn-ea"/>
              </a:rPr>
              <a:t>の分布で近似するために、二つの分布の</a:t>
            </a:r>
            <a:r>
              <a:rPr lang="en-US" altLang="ja-JP" sz="1600" dirty="0">
                <a:solidFill>
                  <a:schemeClr val="tx1">
                    <a:lumMod val="75000"/>
                    <a:lumOff val="25000"/>
                  </a:schemeClr>
                </a:solidFill>
                <a:latin typeface="+mn-ea"/>
              </a:rPr>
              <a:t>KL</a:t>
            </a:r>
            <a:r>
              <a:rPr lang="ja-JP" altLang="en-US" sz="1600" dirty="0">
                <a:solidFill>
                  <a:schemeClr val="tx1">
                    <a:lumMod val="75000"/>
                    <a:lumOff val="25000"/>
                  </a:schemeClr>
                </a:solidFill>
                <a:latin typeface="+mn-ea"/>
              </a:rPr>
              <a:t>距離を小さくする。二つの分布の</a:t>
            </a:r>
            <a:r>
              <a:rPr lang="en-US" altLang="ja-JP" sz="1600" dirty="0">
                <a:solidFill>
                  <a:schemeClr val="tx1">
                    <a:lumMod val="75000"/>
                    <a:lumOff val="25000"/>
                  </a:schemeClr>
                </a:solidFill>
                <a:latin typeface="+mn-ea"/>
              </a:rPr>
              <a:t>KL</a:t>
            </a:r>
            <a:r>
              <a:rPr lang="ja-JP" altLang="en-US" sz="1600" dirty="0">
                <a:solidFill>
                  <a:schemeClr val="tx1">
                    <a:lumMod val="75000"/>
                    <a:lumOff val="25000"/>
                  </a:schemeClr>
                </a:solidFill>
                <a:latin typeface="+mn-ea"/>
              </a:rPr>
              <a:t>距離は次式のようにあらわすことができる。</a:t>
            </a:r>
            <a:endParaRPr lang="ja-JP" altLang="en-US" sz="1600" dirty="0">
              <a:solidFill>
                <a:schemeClr val="tx1">
                  <a:lumMod val="75000"/>
                  <a:lumOff val="25000"/>
                </a:schemeClr>
              </a:solidFill>
            </a:endParaRPr>
          </a:p>
        </p:txBody>
      </p:sp>
      <p:pic>
        <p:nvPicPr>
          <p:cNvPr id="14" name="図 13">
            <a:extLst>
              <a:ext uri="{FF2B5EF4-FFF2-40B4-BE49-F238E27FC236}">
                <a16:creationId xmlns:a16="http://schemas.microsoft.com/office/drawing/2014/main" id="{D039057E-5BAD-6362-1462-9E44359EF3E0}"/>
              </a:ext>
            </a:extLst>
          </p:cNvPr>
          <p:cNvPicPr>
            <a:picLocks noChangeAspect="1"/>
          </p:cNvPicPr>
          <p:nvPr/>
        </p:nvPicPr>
        <p:blipFill>
          <a:blip r:embed="rId4"/>
          <a:stretch>
            <a:fillRect/>
          </a:stretch>
        </p:blipFill>
        <p:spPr>
          <a:xfrm>
            <a:off x="970076" y="4263463"/>
            <a:ext cx="10251845" cy="1540250"/>
          </a:xfrm>
          <a:prstGeom prst="rect">
            <a:avLst/>
          </a:prstGeom>
          <a:ln>
            <a:solidFill>
              <a:srgbClr val="002060"/>
            </a:solidFill>
          </a:ln>
        </p:spPr>
      </p:pic>
    </p:spTree>
    <p:extLst>
      <p:ext uri="{BB962C8B-B14F-4D97-AF65-F5344CB8AC3E}">
        <p14:creationId xmlns:p14="http://schemas.microsoft.com/office/powerpoint/2010/main" val="282233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アルゴリズム②　可逆的ニューラルネットワークを用いた</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の近似</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830997"/>
          </a:xfrm>
          <a:prstGeom prst="rect">
            <a:avLst/>
          </a:prstGeom>
          <a:noFill/>
        </p:spPr>
        <p:txBody>
          <a:bodyPr wrap="square">
            <a:spAutoFit/>
          </a:bodyPr>
          <a:lstStyle/>
          <a:p>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可逆的ニューラルネットワークによる</a:t>
            </a:r>
            <a:r>
              <a:rPr kumimoji="1" lang="en-US" altLang="ja-JP" sz="1600" b="1" i="0" u="sng" strike="noStrike" kern="1200" cap="none" spc="0" normalizeH="0" baseline="0" noProof="0" dirty="0">
                <a:ln>
                  <a:noFill/>
                </a:ln>
                <a:solidFill>
                  <a:srgbClr val="5B9BD5">
                    <a:lumMod val="50000"/>
                  </a:srgbClr>
                </a:solidFill>
                <a:effectLst/>
                <a:uLnTx/>
                <a:uFillTx/>
                <a:latin typeface="+mn-ea"/>
                <a:cs typeface="+mn-cs"/>
              </a:rPr>
              <a:t>EBM</a:t>
            </a:r>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の近似②</a:t>
            </a:r>
            <a:endParaRPr lang="en-US" altLang="ja-JP" sz="1600" b="1" u="sng" dirty="0">
              <a:solidFill>
                <a:schemeClr val="accent1">
                  <a:lumMod val="50000"/>
                </a:schemeClr>
              </a:solidFill>
              <a:latin typeface="+mn-ea"/>
            </a:endParaRPr>
          </a:p>
          <a:p>
            <a:r>
              <a:rPr lang="en-US" altLang="ja-JP" sz="1600" dirty="0">
                <a:solidFill>
                  <a:schemeClr val="tx1">
                    <a:lumMod val="75000"/>
                    <a:lumOff val="25000"/>
                  </a:schemeClr>
                </a:solidFill>
                <a:latin typeface="+mn-ea"/>
              </a:rPr>
              <a:t>p14</a:t>
            </a:r>
            <a:r>
              <a:rPr lang="ja-JP" altLang="en-US" sz="1600" dirty="0">
                <a:solidFill>
                  <a:schemeClr val="tx1">
                    <a:lumMod val="75000"/>
                    <a:lumOff val="25000"/>
                  </a:schemeClr>
                </a:solidFill>
                <a:latin typeface="+mn-ea"/>
              </a:rPr>
              <a:t>式の</a:t>
            </a:r>
            <a:r>
              <a:rPr lang="en-US" altLang="ja-JP" sz="1600" dirty="0">
                <a:solidFill>
                  <a:schemeClr val="tx1">
                    <a:lumMod val="75000"/>
                    <a:lumOff val="25000"/>
                  </a:schemeClr>
                </a:solidFill>
                <a:latin typeface="+mn-ea"/>
              </a:rPr>
              <a:t>“H_N(0,I)”</a:t>
            </a:r>
            <a:r>
              <a:rPr lang="ja-JP" altLang="en-US" sz="1600" dirty="0">
                <a:solidFill>
                  <a:schemeClr val="tx1">
                    <a:lumMod val="75000"/>
                    <a:lumOff val="25000"/>
                  </a:schemeClr>
                </a:solidFill>
                <a:latin typeface="+mn-ea"/>
              </a:rPr>
              <a:t>と</a:t>
            </a:r>
            <a:r>
              <a:rPr lang="en-US" altLang="ja-JP" sz="1600" dirty="0">
                <a:solidFill>
                  <a:schemeClr val="tx1">
                    <a:lumMod val="75000"/>
                    <a:lumOff val="25000"/>
                  </a:schemeClr>
                </a:solidFill>
                <a:latin typeface="+mn-ea"/>
              </a:rPr>
              <a:t>“log Z”</a:t>
            </a:r>
            <a:r>
              <a:rPr lang="ja-JP" altLang="en-US" sz="1600" dirty="0">
                <a:solidFill>
                  <a:schemeClr val="tx1">
                    <a:lumMod val="75000"/>
                    <a:lumOff val="25000"/>
                  </a:schemeClr>
                </a:solidFill>
                <a:latin typeface="+mn-ea"/>
              </a:rPr>
              <a:t>はどちらも</a:t>
            </a:r>
            <a:r>
              <a:rPr lang="en-US" altLang="ja-JP" sz="1600" dirty="0">
                <a:solidFill>
                  <a:schemeClr val="tx1">
                    <a:lumMod val="75000"/>
                    <a:lumOff val="25000"/>
                  </a:schemeClr>
                </a:solidFill>
                <a:latin typeface="+mn-ea"/>
              </a:rPr>
              <a:t>θ</a:t>
            </a:r>
            <a:r>
              <a:rPr lang="ja-JP" altLang="en-US" sz="1600" dirty="0">
                <a:solidFill>
                  <a:schemeClr val="tx1">
                    <a:lumMod val="75000"/>
                    <a:lumOff val="25000"/>
                  </a:schemeClr>
                </a:solidFill>
                <a:latin typeface="+mn-ea"/>
              </a:rPr>
              <a:t>に依存しないため、</a:t>
            </a:r>
            <a:r>
              <a:rPr lang="en-US" altLang="ja-JP" sz="1600" dirty="0">
                <a:solidFill>
                  <a:schemeClr val="tx1">
                    <a:lumMod val="75000"/>
                    <a:lumOff val="25000"/>
                  </a:schemeClr>
                </a:solidFill>
                <a:latin typeface="+mn-ea"/>
              </a:rPr>
              <a:t>θ</a:t>
            </a:r>
            <a:r>
              <a:rPr lang="ja-JP" altLang="en-US" sz="1600" dirty="0">
                <a:solidFill>
                  <a:schemeClr val="tx1">
                    <a:lumMod val="75000"/>
                    <a:lumOff val="25000"/>
                  </a:schemeClr>
                </a:solidFill>
                <a:latin typeface="+mn-ea"/>
              </a:rPr>
              <a:t>に依存する部分のみを最適化すればよい。従って、以下の式が最小になるように</a:t>
            </a:r>
            <a:r>
              <a:rPr lang="en-US" altLang="ja-JP" sz="1600" dirty="0" err="1">
                <a:solidFill>
                  <a:schemeClr val="tx1">
                    <a:lumMod val="75000"/>
                    <a:lumOff val="25000"/>
                  </a:schemeClr>
                </a:solidFill>
                <a:latin typeface="+mn-ea"/>
              </a:rPr>
              <a:t>f</a:t>
            </a:r>
            <a:r>
              <a:rPr lang="en-US" altLang="ja-JP" sz="1600" baseline="-25000" dirty="0" err="1">
                <a:solidFill>
                  <a:schemeClr val="tx1">
                    <a:lumMod val="75000"/>
                    <a:lumOff val="25000"/>
                  </a:schemeClr>
                </a:solidFill>
                <a:latin typeface="+mn-ea"/>
              </a:rPr>
              <a:t>Θ</a:t>
            </a:r>
            <a:r>
              <a:rPr lang="ja-JP" altLang="en-US" sz="1600" dirty="0">
                <a:solidFill>
                  <a:schemeClr val="tx1">
                    <a:lumMod val="75000"/>
                    <a:lumOff val="25000"/>
                  </a:schemeClr>
                </a:solidFill>
                <a:latin typeface="+mn-ea"/>
              </a:rPr>
              <a:t>を学習し、</a:t>
            </a:r>
            <a:r>
              <a:rPr lang="en-US" altLang="ja-JP" sz="1600" dirty="0">
                <a:solidFill>
                  <a:schemeClr val="tx1">
                    <a:lumMod val="75000"/>
                    <a:lumOff val="25000"/>
                  </a:schemeClr>
                </a:solidFill>
                <a:latin typeface="+mn-ea"/>
              </a:rPr>
              <a:t>EBM</a:t>
            </a:r>
            <a:r>
              <a:rPr lang="ja-JP" altLang="en-US" sz="1600" dirty="0">
                <a:solidFill>
                  <a:schemeClr val="tx1">
                    <a:lumMod val="75000"/>
                    <a:lumOff val="25000"/>
                  </a:schemeClr>
                </a:solidFill>
                <a:latin typeface="+mn-ea"/>
              </a:rPr>
              <a:t>の近似を行う。</a:t>
            </a:r>
            <a:endParaRPr lang="en-US" altLang="ja-JP" sz="1600" b="1" dirty="0">
              <a:solidFill>
                <a:schemeClr val="tx1">
                  <a:lumMod val="75000"/>
                  <a:lumOff val="25000"/>
                </a:schemeClr>
              </a:solidFill>
              <a:latin typeface="+mn-ea"/>
            </a:endParaRPr>
          </a:p>
        </p:txBody>
      </p:sp>
      <p:grpSp>
        <p:nvGrpSpPr>
          <p:cNvPr id="30" name="グループ化 29">
            <a:extLst>
              <a:ext uri="{FF2B5EF4-FFF2-40B4-BE49-F238E27FC236}">
                <a16:creationId xmlns:a16="http://schemas.microsoft.com/office/drawing/2014/main" id="{2271E04C-A1C2-6F54-C3D4-76D930681CF0}"/>
              </a:ext>
            </a:extLst>
          </p:cNvPr>
          <p:cNvGrpSpPr/>
          <p:nvPr/>
        </p:nvGrpSpPr>
        <p:grpSpPr>
          <a:xfrm>
            <a:off x="1142996" y="2959077"/>
            <a:ext cx="10216500" cy="1633975"/>
            <a:chOff x="1464729" y="2933677"/>
            <a:chExt cx="10216500" cy="1633975"/>
          </a:xfrm>
        </p:grpSpPr>
        <p:pic>
          <p:nvPicPr>
            <p:cNvPr id="7" name="図 6">
              <a:extLst>
                <a:ext uri="{FF2B5EF4-FFF2-40B4-BE49-F238E27FC236}">
                  <a16:creationId xmlns:a16="http://schemas.microsoft.com/office/drawing/2014/main" id="{57963609-2012-65D7-DF11-CC101624B948}"/>
                </a:ext>
              </a:extLst>
            </p:cNvPr>
            <p:cNvPicPr>
              <a:picLocks noChangeAspect="1"/>
            </p:cNvPicPr>
            <p:nvPr/>
          </p:nvPicPr>
          <p:blipFill>
            <a:blip r:embed="rId3"/>
            <a:stretch>
              <a:fillRect/>
            </a:stretch>
          </p:blipFill>
          <p:spPr>
            <a:xfrm>
              <a:off x="1464729" y="2933677"/>
              <a:ext cx="9262542" cy="990646"/>
            </a:xfrm>
            <a:prstGeom prst="rect">
              <a:avLst/>
            </a:prstGeom>
            <a:ln>
              <a:solidFill>
                <a:srgbClr val="002060"/>
              </a:solidFill>
            </a:ln>
          </p:spPr>
        </p:pic>
        <p:sp>
          <p:nvSpPr>
            <p:cNvPr id="8" name="四角形: 角を丸くする 7">
              <a:extLst>
                <a:ext uri="{FF2B5EF4-FFF2-40B4-BE49-F238E27FC236}">
                  <a16:creationId xmlns:a16="http://schemas.microsoft.com/office/drawing/2014/main" id="{0186780F-53B2-1678-03F4-9A6477A4D892}"/>
                </a:ext>
              </a:extLst>
            </p:cNvPr>
            <p:cNvSpPr/>
            <p:nvPr/>
          </p:nvSpPr>
          <p:spPr>
            <a:xfrm>
              <a:off x="9296554" y="2984499"/>
              <a:ext cx="1089185" cy="88900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4145D796-1DA8-97EA-0C43-10943A66A47C}"/>
                </a:ext>
              </a:extLst>
            </p:cNvPr>
            <p:cNvSpPr/>
            <p:nvPr/>
          </p:nvSpPr>
          <p:spPr>
            <a:xfrm>
              <a:off x="5462840" y="2973016"/>
              <a:ext cx="2342399" cy="889002"/>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32FDF47B-198C-9709-5999-1182C47DFF22}"/>
                </a:ext>
              </a:extLst>
            </p:cNvPr>
            <p:cNvSpPr/>
            <p:nvPr/>
          </p:nvSpPr>
          <p:spPr>
            <a:xfrm>
              <a:off x="7849844" y="2973015"/>
              <a:ext cx="1402106" cy="88900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2259A37B-87FD-B736-C825-B717E45AE68A}"/>
                </a:ext>
              </a:extLst>
            </p:cNvPr>
            <p:cNvSpPr txBox="1"/>
            <p:nvPr/>
          </p:nvSpPr>
          <p:spPr>
            <a:xfrm>
              <a:off x="4501003" y="4229098"/>
              <a:ext cx="2194021" cy="338554"/>
            </a:xfrm>
            <a:prstGeom prst="rect">
              <a:avLst/>
            </a:prstGeom>
            <a:noFill/>
            <a:ln>
              <a:solidFill>
                <a:srgbClr val="0070C0"/>
              </a:solidFill>
            </a:ln>
          </p:spPr>
          <p:txBody>
            <a:bodyPr wrap="square">
              <a:spAutoFit/>
            </a:bodyPr>
            <a:lstStyle/>
            <a:p>
              <a:pPr algn="ctr"/>
              <a:r>
                <a:rPr lang="ja-JP" altLang="en-US" sz="1600" dirty="0">
                  <a:solidFill>
                    <a:srgbClr val="0070C0"/>
                  </a:solidFill>
                  <a:latin typeface="+mn-ea"/>
                </a:rPr>
                <a:t>ヤコビアン</a:t>
              </a:r>
              <a:r>
                <a:rPr kumimoji="1" lang="ja-JP" altLang="en-US" sz="1600" dirty="0">
                  <a:solidFill>
                    <a:srgbClr val="0070C0"/>
                  </a:solidFill>
                  <a:latin typeface="+mn-ea"/>
                </a:rPr>
                <a:t>項</a:t>
              </a:r>
            </a:p>
          </p:txBody>
        </p:sp>
        <p:sp>
          <p:nvSpPr>
            <p:cNvPr id="17" name="テキスト ボックス 16">
              <a:extLst>
                <a:ext uri="{FF2B5EF4-FFF2-40B4-BE49-F238E27FC236}">
                  <a16:creationId xmlns:a16="http://schemas.microsoft.com/office/drawing/2014/main" id="{EBC69CAB-3225-0346-BE28-738327B8D9A2}"/>
                </a:ext>
              </a:extLst>
            </p:cNvPr>
            <p:cNvSpPr txBox="1"/>
            <p:nvPr/>
          </p:nvSpPr>
          <p:spPr>
            <a:xfrm>
              <a:off x="6873568" y="4229098"/>
              <a:ext cx="2835658" cy="338554"/>
            </a:xfrm>
            <a:prstGeom prst="rect">
              <a:avLst/>
            </a:prstGeom>
            <a:noFill/>
            <a:ln>
              <a:solidFill>
                <a:srgbClr val="00B050"/>
              </a:solidFill>
            </a:ln>
          </p:spPr>
          <p:txBody>
            <a:bodyPr wrap="square">
              <a:spAutoFit/>
            </a:bodyPr>
            <a:lstStyle/>
            <a:p>
              <a:pPr algn="ctr"/>
              <a:r>
                <a:rPr lang="ja-JP" altLang="en-US" sz="1600" dirty="0">
                  <a:solidFill>
                    <a:srgbClr val="00B050"/>
                  </a:solidFill>
                  <a:latin typeface="+mn-ea"/>
                </a:rPr>
                <a:t>潜在空間の分布に関する項</a:t>
              </a:r>
              <a:endParaRPr kumimoji="1" lang="ja-JP" altLang="en-US" sz="1600" dirty="0">
                <a:solidFill>
                  <a:srgbClr val="00B050"/>
                </a:solidFill>
                <a:latin typeface="+mn-ea"/>
              </a:endParaRPr>
            </a:p>
          </p:txBody>
        </p:sp>
        <p:sp>
          <p:nvSpPr>
            <p:cNvPr id="19" name="テキスト ボックス 18">
              <a:extLst>
                <a:ext uri="{FF2B5EF4-FFF2-40B4-BE49-F238E27FC236}">
                  <a16:creationId xmlns:a16="http://schemas.microsoft.com/office/drawing/2014/main" id="{C39F77AD-2E6B-9ABF-7F49-E93EF3754D46}"/>
                </a:ext>
              </a:extLst>
            </p:cNvPr>
            <p:cNvSpPr txBox="1"/>
            <p:nvPr/>
          </p:nvSpPr>
          <p:spPr>
            <a:xfrm>
              <a:off x="9891946" y="4229098"/>
              <a:ext cx="1789283" cy="338554"/>
            </a:xfrm>
            <a:prstGeom prst="rect">
              <a:avLst/>
            </a:prstGeom>
            <a:noFill/>
            <a:ln>
              <a:solidFill>
                <a:srgbClr val="FF0000"/>
              </a:solidFill>
            </a:ln>
          </p:spPr>
          <p:txBody>
            <a:bodyPr wrap="square">
              <a:spAutoFit/>
            </a:bodyPr>
            <a:lstStyle/>
            <a:p>
              <a:pPr algn="ctr"/>
              <a:r>
                <a:rPr kumimoji="1" lang="ja-JP" altLang="en-US" sz="1600" dirty="0">
                  <a:solidFill>
                    <a:srgbClr val="FF0000"/>
                  </a:solidFill>
                  <a:latin typeface="+mn-ea"/>
                </a:rPr>
                <a:t>エネルギー項</a:t>
              </a:r>
            </a:p>
          </p:txBody>
        </p:sp>
        <p:cxnSp>
          <p:nvCxnSpPr>
            <p:cNvPr id="21" name="直線コネクタ 20">
              <a:extLst>
                <a:ext uri="{FF2B5EF4-FFF2-40B4-BE49-F238E27FC236}">
                  <a16:creationId xmlns:a16="http://schemas.microsoft.com/office/drawing/2014/main" id="{A9B43D23-396D-EF43-CDD4-7EF86D31C519}"/>
                </a:ext>
              </a:extLst>
            </p:cNvPr>
            <p:cNvCxnSpPr>
              <a:cxnSpLocks/>
              <a:stCxn id="15" idx="0"/>
              <a:endCxn id="9" idx="2"/>
            </p:cNvCxnSpPr>
            <p:nvPr/>
          </p:nvCxnSpPr>
          <p:spPr>
            <a:xfrm flipV="1">
              <a:off x="5598014" y="3862018"/>
              <a:ext cx="1036026" cy="367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5E38B88-FC8F-F1A9-A760-DEAF9A37C060}"/>
                </a:ext>
              </a:extLst>
            </p:cNvPr>
            <p:cNvCxnSpPr>
              <a:cxnSpLocks/>
              <a:stCxn id="17" idx="0"/>
              <a:endCxn id="10" idx="2"/>
            </p:cNvCxnSpPr>
            <p:nvPr/>
          </p:nvCxnSpPr>
          <p:spPr>
            <a:xfrm flipV="1">
              <a:off x="8291397" y="3862017"/>
              <a:ext cx="259500" cy="3670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FDE31D9-E8CD-0200-9111-65BEFE065849}"/>
                </a:ext>
              </a:extLst>
            </p:cNvPr>
            <p:cNvCxnSpPr>
              <a:cxnSpLocks/>
              <a:stCxn id="19" idx="0"/>
              <a:endCxn id="8" idx="2"/>
            </p:cNvCxnSpPr>
            <p:nvPr/>
          </p:nvCxnSpPr>
          <p:spPr>
            <a:xfrm flipH="1" flipV="1">
              <a:off x="9841147" y="3873500"/>
              <a:ext cx="945441" cy="3555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604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アルゴリズム②　可逆的ニューラルネットワークを用いた</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の近似</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1756142"/>
            <a:ext cx="11325670" cy="830997"/>
          </a:xfrm>
          <a:prstGeom prst="rect">
            <a:avLst/>
          </a:prstGeom>
          <a:noFill/>
        </p:spPr>
        <p:txBody>
          <a:bodyPr wrap="square">
            <a:spAutoFit/>
          </a:bodyPr>
          <a:lstStyle/>
          <a:p>
            <a:r>
              <a:rPr kumimoji="1" lang="ja-JP" altLang="en-US" sz="1600" b="1" i="0" u="sng" strike="noStrike" kern="1200" cap="none" spc="0" normalizeH="0" baseline="0" noProof="0" dirty="0">
                <a:ln>
                  <a:noFill/>
                </a:ln>
                <a:solidFill>
                  <a:srgbClr val="5B9BD5">
                    <a:lumMod val="50000"/>
                  </a:srgbClr>
                </a:solidFill>
                <a:effectLst/>
                <a:uLnTx/>
                <a:uFillTx/>
                <a:latin typeface="+mn-ea"/>
                <a:cs typeface="+mn-cs"/>
              </a:rPr>
              <a:t>クラス埋め込み空間への拡張</a:t>
            </a:r>
            <a:endParaRPr lang="en-US" altLang="ja-JP" sz="1600" b="1" u="sng" dirty="0">
              <a:solidFill>
                <a:schemeClr val="accent1">
                  <a:lumMod val="50000"/>
                </a:schemeClr>
              </a:solidFill>
              <a:latin typeface="+mn-ea"/>
            </a:endParaRPr>
          </a:p>
          <a:p>
            <a:r>
              <a:rPr lang="ja-JP" altLang="en-US" sz="1600" dirty="0">
                <a:solidFill>
                  <a:schemeClr val="tx1">
                    <a:lumMod val="75000"/>
                    <a:lumOff val="25000"/>
                  </a:schemeClr>
                </a:solidFill>
                <a:latin typeface="+mn-ea"/>
              </a:rPr>
              <a:t>クラスで条件付けされた生成モデル：</a:t>
            </a:r>
            <a:r>
              <a:rPr lang="en-US" altLang="ja-JP" sz="1600" dirty="0">
                <a:solidFill>
                  <a:schemeClr val="tx1">
                    <a:lumMod val="75000"/>
                    <a:lumOff val="25000"/>
                  </a:schemeClr>
                </a:solidFill>
                <a:latin typeface="+mn-ea"/>
              </a:rPr>
              <a:t>x=G(</a:t>
            </a:r>
            <a:r>
              <a:rPr lang="en-US" altLang="ja-JP" sz="1600" dirty="0" err="1">
                <a:solidFill>
                  <a:schemeClr val="tx1">
                    <a:lumMod val="75000"/>
                    <a:lumOff val="25000"/>
                  </a:schemeClr>
                </a:solidFill>
                <a:latin typeface="+mn-ea"/>
              </a:rPr>
              <a:t>z,y</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、クラス埋め込みベクトル：</a:t>
            </a:r>
            <a:r>
              <a:rPr lang="en-US" altLang="ja-JP" sz="1600" dirty="0">
                <a:solidFill>
                  <a:schemeClr val="tx1">
                    <a:lumMod val="75000"/>
                    <a:lumOff val="25000"/>
                  </a:schemeClr>
                </a:solidFill>
                <a:latin typeface="+mn-ea"/>
              </a:rPr>
              <a:t>y</a:t>
            </a:r>
            <a:r>
              <a:rPr lang="ja-JP" altLang="en-US" sz="1600" dirty="0">
                <a:solidFill>
                  <a:schemeClr val="tx1">
                    <a:lumMod val="75000"/>
                    <a:lumOff val="25000"/>
                  </a:schemeClr>
                </a:solidFill>
                <a:latin typeface="+mn-ea"/>
              </a:rPr>
              <a:t>＝</a:t>
            </a:r>
            <a:r>
              <a:rPr lang="en-US" altLang="ja-JP" sz="1600" dirty="0" err="1">
                <a:solidFill>
                  <a:schemeClr val="tx1">
                    <a:lumMod val="75000"/>
                    <a:lumOff val="25000"/>
                  </a:schemeClr>
                </a:solidFill>
                <a:latin typeface="+mn-ea"/>
              </a:rPr>
              <a:t>h</a:t>
            </a:r>
            <a:r>
              <a:rPr lang="en-US" altLang="ja-JP" sz="1600" baseline="-25000" dirty="0" err="1">
                <a:solidFill>
                  <a:schemeClr val="tx1">
                    <a:lumMod val="75000"/>
                    <a:lumOff val="25000"/>
                  </a:schemeClr>
                </a:solidFill>
                <a:latin typeface="+mn-ea"/>
              </a:rPr>
              <a:t>θ</a:t>
            </a:r>
            <a:r>
              <a:rPr lang="en-US" altLang="ja-JP" sz="1600" dirty="0">
                <a:solidFill>
                  <a:schemeClr val="tx1">
                    <a:lumMod val="75000"/>
                    <a:lumOff val="25000"/>
                  </a:schemeClr>
                </a:solidFill>
                <a:latin typeface="+mn-ea"/>
              </a:rPr>
              <a:t>(ζ)</a:t>
            </a:r>
            <a:r>
              <a:rPr lang="ja-JP" altLang="en-US" sz="1600" dirty="0">
                <a:solidFill>
                  <a:schemeClr val="tx1">
                    <a:lumMod val="75000"/>
                    <a:lumOff val="25000"/>
                  </a:schemeClr>
                </a:solidFill>
                <a:latin typeface="+mn-ea"/>
              </a:rPr>
              <a:t>　として、</a:t>
            </a:r>
            <a:r>
              <a:rPr lang="en-US" altLang="ja-JP" sz="1600" dirty="0">
                <a:solidFill>
                  <a:schemeClr val="tx1">
                    <a:lumMod val="75000"/>
                    <a:lumOff val="25000"/>
                  </a:schemeClr>
                </a:solidFill>
                <a:latin typeface="+mn-ea"/>
              </a:rPr>
              <a:t>ζ</a:t>
            </a:r>
            <a:r>
              <a:rPr lang="ja-JP" altLang="en-US" sz="1600" dirty="0">
                <a:solidFill>
                  <a:schemeClr val="tx1">
                    <a:lumMod val="75000"/>
                    <a:lumOff val="25000"/>
                  </a:schemeClr>
                </a:solidFill>
                <a:latin typeface="+mn-ea"/>
              </a:rPr>
              <a:t>～</a:t>
            </a:r>
            <a:r>
              <a:rPr lang="en-US" altLang="ja-JP" sz="1600" dirty="0">
                <a:solidFill>
                  <a:schemeClr val="tx1">
                    <a:lumMod val="75000"/>
                    <a:lumOff val="25000"/>
                  </a:schemeClr>
                </a:solidFill>
                <a:latin typeface="+mn-ea"/>
              </a:rPr>
              <a:t>N(μ,σ</a:t>
            </a:r>
            <a:r>
              <a:rPr lang="en-US" altLang="ja-JP" sz="1600" baseline="30000" dirty="0">
                <a:solidFill>
                  <a:schemeClr val="tx1">
                    <a:lumMod val="75000"/>
                    <a:lumOff val="25000"/>
                  </a:schemeClr>
                </a:solidFill>
                <a:latin typeface="+mn-ea"/>
              </a:rPr>
              <a:t>2</a:t>
            </a:r>
            <a:r>
              <a:rPr lang="en-US" altLang="ja-JP" sz="1600" dirty="0">
                <a:solidFill>
                  <a:schemeClr val="tx1">
                    <a:lumMod val="75000"/>
                    <a:lumOff val="25000"/>
                  </a:schemeClr>
                </a:solidFill>
                <a:latin typeface="+mn-ea"/>
              </a:rPr>
              <a:t>I )</a:t>
            </a:r>
            <a:r>
              <a:rPr lang="ja-JP" altLang="en-US" sz="1600" dirty="0">
                <a:solidFill>
                  <a:schemeClr val="tx1">
                    <a:lumMod val="75000"/>
                    <a:lumOff val="25000"/>
                  </a:schemeClr>
                </a:solidFill>
                <a:latin typeface="+mn-ea"/>
              </a:rPr>
              <a:t>の正規分布からサンプリングを行うとき、次のように拡張が可能。</a:t>
            </a:r>
            <a:endParaRPr lang="en-US" altLang="ja-JP" sz="1600" dirty="0">
              <a:solidFill>
                <a:schemeClr val="tx1">
                  <a:lumMod val="75000"/>
                  <a:lumOff val="25000"/>
                </a:schemeClr>
              </a:solidFill>
              <a:latin typeface="+mn-ea"/>
            </a:endParaRPr>
          </a:p>
        </p:txBody>
      </p:sp>
      <p:pic>
        <p:nvPicPr>
          <p:cNvPr id="6" name="図 5">
            <a:extLst>
              <a:ext uri="{FF2B5EF4-FFF2-40B4-BE49-F238E27FC236}">
                <a16:creationId xmlns:a16="http://schemas.microsoft.com/office/drawing/2014/main" id="{5A1A85C9-B1F4-CFA9-D6EB-2AE6440C38D9}"/>
              </a:ext>
            </a:extLst>
          </p:cNvPr>
          <p:cNvPicPr>
            <a:picLocks noChangeAspect="1"/>
          </p:cNvPicPr>
          <p:nvPr/>
        </p:nvPicPr>
        <p:blipFill>
          <a:blip r:embed="rId3"/>
          <a:stretch>
            <a:fillRect/>
          </a:stretch>
        </p:blipFill>
        <p:spPr>
          <a:xfrm>
            <a:off x="1041400" y="2977423"/>
            <a:ext cx="10109200" cy="1585472"/>
          </a:xfrm>
          <a:prstGeom prst="rect">
            <a:avLst/>
          </a:prstGeom>
          <a:ln>
            <a:solidFill>
              <a:srgbClr val="002060"/>
            </a:solidFill>
          </a:ln>
        </p:spPr>
      </p:pic>
    </p:spTree>
    <p:extLst>
      <p:ext uri="{BB962C8B-B14F-4D97-AF65-F5344CB8AC3E}">
        <p14:creationId xmlns:p14="http://schemas.microsoft.com/office/powerpoint/2010/main" val="272682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defTabSz="914400">
              <a:lnSpc>
                <a:spcPct val="110000"/>
              </a:lnSpc>
              <a:buFont typeface="Arial" panose="020B0604020202020204" pitchFamily="34" charset="0"/>
              <a:buChar char="•"/>
            </a:pPr>
            <a:r>
              <a:rPr lang="ja-JP" altLang="en-US" sz="2000" b="1" kern="100" dirty="0">
                <a:solidFill>
                  <a:schemeClr val="tx1">
                    <a:lumMod val="75000"/>
                    <a:lumOff val="25000"/>
                  </a:schemeClr>
                </a:solidFill>
                <a:latin typeface="+mn-ea"/>
                <a:ea typeface="+mn-ea"/>
                <a:cs typeface="Times New Roman" panose="02020603050405020304" pitchFamily="18" charset="0"/>
              </a:rPr>
              <a:t>画風変換・画像生成の効果がどの部分にあるか</a:t>
            </a:r>
            <a:endParaRPr lang="en-US" altLang="ja-JP" sz="2000" b="1"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ランダムノイズから画像を生成するモデルに対して活用でき、生成する画像のクラスの割合などを操作することができる。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使用する既存モデルによってどのような制御を行うか、選択することが可能である。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endParaRPr lang="en-US" altLang="ja-JP" sz="1200" kern="100" dirty="0">
              <a:solidFill>
                <a:schemeClr val="tx1">
                  <a:lumMod val="75000"/>
                  <a:lumOff val="25000"/>
                </a:schemeClr>
              </a:solidFill>
              <a:latin typeface="+mn-ea"/>
              <a:ea typeface="+mn-ea"/>
              <a:cs typeface="Times New Roman" panose="02020603050405020304" pitchFamily="18" charset="0"/>
            </a:endParaRPr>
          </a:p>
          <a:p>
            <a:pPr marL="342900" indent="-342900">
              <a:lnSpc>
                <a:spcPct val="110000"/>
              </a:lnSpc>
              <a:buFont typeface="Arial" panose="020B0604020202020204" pitchFamily="34" charset="0"/>
              <a:buChar char="•"/>
            </a:pPr>
            <a:r>
              <a:rPr lang="en-US" altLang="ja-JP" sz="2000" b="1" kern="100" dirty="0">
                <a:solidFill>
                  <a:schemeClr val="tx1">
                    <a:lumMod val="75000"/>
                    <a:lumOff val="25000"/>
                  </a:schemeClr>
                </a:solidFill>
                <a:latin typeface="+mn-ea"/>
                <a:ea typeface="+mn-ea"/>
                <a:cs typeface="Times New Roman" panose="02020603050405020304" pitchFamily="18" charset="0"/>
              </a:rPr>
              <a:t>(</a:t>
            </a:r>
            <a:r>
              <a:rPr lang="ja-JP" altLang="en-US" sz="2000" b="1" kern="100" dirty="0">
                <a:solidFill>
                  <a:schemeClr val="tx1">
                    <a:lumMod val="75000"/>
                    <a:lumOff val="25000"/>
                  </a:schemeClr>
                </a:solidFill>
                <a:latin typeface="+mn-ea"/>
                <a:ea typeface="+mn-ea"/>
                <a:cs typeface="Times New Roman" panose="02020603050405020304" pitchFamily="18" charset="0"/>
              </a:rPr>
              <a:t>画像生成の場合</a:t>
            </a:r>
            <a:r>
              <a:rPr lang="en-US" altLang="ja-JP" sz="2000" b="1" kern="100" dirty="0">
                <a:solidFill>
                  <a:schemeClr val="tx1">
                    <a:lumMod val="75000"/>
                    <a:lumOff val="25000"/>
                  </a:schemeClr>
                </a:solidFill>
                <a:latin typeface="+mn-ea"/>
                <a:ea typeface="+mn-ea"/>
                <a:cs typeface="Times New Roman" panose="02020603050405020304" pitchFamily="18" charset="0"/>
              </a:rPr>
              <a:t>) </a:t>
            </a:r>
            <a:r>
              <a:rPr lang="ja-JP" altLang="en-US" sz="2000" b="1" kern="100" dirty="0">
                <a:solidFill>
                  <a:schemeClr val="tx1">
                    <a:lumMod val="75000"/>
                    <a:lumOff val="25000"/>
                  </a:schemeClr>
                </a:solidFill>
                <a:latin typeface="+mn-ea"/>
                <a:ea typeface="+mn-ea"/>
                <a:cs typeface="Times New Roman" panose="02020603050405020304" pitchFamily="18" charset="0"/>
              </a:rPr>
              <a:t>生成</a:t>
            </a:r>
            <a:r>
              <a:rPr lang="en-US" altLang="ja-JP" sz="2000" b="1" kern="100" dirty="0">
                <a:solidFill>
                  <a:schemeClr val="tx1">
                    <a:lumMod val="75000"/>
                    <a:lumOff val="25000"/>
                  </a:schemeClr>
                </a:solidFill>
                <a:latin typeface="+mn-ea"/>
                <a:ea typeface="+mn-ea"/>
                <a:cs typeface="Times New Roman" panose="02020603050405020304" pitchFamily="18" charset="0"/>
              </a:rPr>
              <a:t>AI</a:t>
            </a:r>
            <a:r>
              <a:rPr lang="ja-JP" altLang="en-US" sz="2000" b="1" kern="100" dirty="0">
                <a:solidFill>
                  <a:schemeClr val="tx1">
                    <a:lumMod val="75000"/>
                    <a:lumOff val="25000"/>
                  </a:schemeClr>
                </a:solidFill>
                <a:latin typeface="+mn-ea"/>
                <a:ea typeface="+mn-ea"/>
                <a:cs typeface="Times New Roman" panose="02020603050405020304" pitchFamily="18" charset="0"/>
              </a:rPr>
              <a:t>が工業的な精度向上の面でどのように利用されているか。</a:t>
            </a:r>
            <a:endParaRPr lang="ja-JP" altLang="en-US"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一般的な画像認識タスクに対する精度向上へのアプローチであるため、工業的な面での精度向上に関しての記述はなかった。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ただし、制御に工業的なモデルを使うことで、工業的なデータに対しての画像生成を制御することが出来る可能性もあるかもしれない。</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endParaRPr lang="en-US" altLang="ja-JP" sz="2800" kern="100" dirty="0">
              <a:solidFill>
                <a:schemeClr val="tx1">
                  <a:lumMod val="75000"/>
                  <a:lumOff val="25000"/>
                </a:schemeClr>
              </a:solidFill>
              <a:latin typeface="+mn-ea"/>
              <a:ea typeface="+mn-ea"/>
              <a:cs typeface="Times New Roman" panose="02020603050405020304" pitchFamily="18" charset="0"/>
            </a:endParaRPr>
          </a:p>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17</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72455820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重点確認事項</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 name="テキスト ボックス 2">
            <a:extLst>
              <a:ext uri="{FF2B5EF4-FFF2-40B4-BE49-F238E27FC236}">
                <a16:creationId xmlns:a16="http://schemas.microsoft.com/office/drawing/2014/main" id="{1C6DD890-4E4B-0468-1D5E-24C0F271890A}"/>
              </a:ext>
            </a:extLst>
          </p:cNvPr>
          <p:cNvSpPr txBox="1"/>
          <p:nvPr/>
        </p:nvSpPr>
        <p:spPr>
          <a:xfrm>
            <a:off x="791633" y="5188860"/>
            <a:ext cx="10608733" cy="1077218"/>
          </a:xfrm>
          <a:prstGeom prst="rect">
            <a:avLst/>
          </a:prstGeom>
          <a:noFill/>
          <a:ln>
            <a:solidFill>
              <a:srgbClr val="0070C0"/>
            </a:solidFill>
          </a:ln>
        </p:spPr>
        <p:txBody>
          <a:bodyPr wrap="square" rtlCol="0">
            <a:spAutoFit/>
          </a:bodyPr>
          <a:lstStyle/>
          <a:p>
            <a:r>
              <a:rPr lang="ja-JP" altLang="en-US" sz="1600" dirty="0">
                <a:solidFill>
                  <a:srgbClr val="0070C0"/>
                </a:solidFill>
              </a:rPr>
              <a:t>これまで調査してきた後段のモデルへの精度向上のアプローチとは異なり、</a:t>
            </a:r>
            <a:r>
              <a:rPr kumimoji="1" lang="en-US" altLang="ja-JP" sz="1600" dirty="0" err="1">
                <a:solidFill>
                  <a:srgbClr val="0070C0"/>
                </a:solidFill>
              </a:rPr>
              <a:t>PromptGen</a:t>
            </a:r>
            <a:r>
              <a:rPr lang="ja-JP" altLang="en-US" sz="1600" dirty="0">
                <a:solidFill>
                  <a:srgbClr val="0070C0"/>
                </a:solidFill>
              </a:rPr>
              <a:t>は、</a:t>
            </a:r>
            <a:r>
              <a:rPr kumimoji="1" lang="ja-JP" altLang="en-US" sz="1600" dirty="0">
                <a:solidFill>
                  <a:srgbClr val="0070C0"/>
                </a:solidFill>
              </a:rPr>
              <a:t>前段の事前学習済み画像生成モデルにおける生成分布の制御を行うことが可能となる手法である。</a:t>
            </a:r>
            <a:endParaRPr kumimoji="1" lang="en-US" altLang="ja-JP" sz="1600" dirty="0">
              <a:solidFill>
                <a:srgbClr val="0070C0"/>
              </a:solidFill>
            </a:endParaRPr>
          </a:p>
          <a:p>
            <a:r>
              <a:rPr lang="ja-JP" altLang="en-US" sz="1600" dirty="0">
                <a:solidFill>
                  <a:srgbClr val="0070C0"/>
                </a:solidFill>
              </a:rPr>
              <a:t>ただ、</a:t>
            </a:r>
            <a:r>
              <a:rPr kumimoji="1" lang="ja-JP" altLang="en-US" sz="1600" dirty="0">
                <a:solidFill>
                  <a:srgbClr val="0070C0"/>
                </a:solidFill>
              </a:rPr>
              <a:t>前段の生成モデルが後段のモデルの精度向上に効果のある画像を生成するように制御可能となるという点では後段の精度向上へ繋がる手法の一つともいえる。</a:t>
            </a:r>
          </a:p>
        </p:txBody>
      </p:sp>
    </p:spTree>
    <p:extLst>
      <p:ext uri="{BB962C8B-B14F-4D97-AF65-F5344CB8AC3E}">
        <p14:creationId xmlns:p14="http://schemas.microsoft.com/office/powerpoint/2010/main" val="106986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1600" dirty="0"/>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55945556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検証で使用したデータセット</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5" name="表 4">
            <a:extLst>
              <a:ext uri="{FF2B5EF4-FFF2-40B4-BE49-F238E27FC236}">
                <a16:creationId xmlns:a16="http://schemas.microsoft.com/office/drawing/2014/main" id="{C50520ED-594F-06E0-E3FA-3D67A54E9CB4}"/>
              </a:ext>
            </a:extLst>
          </p:cNvPr>
          <p:cNvGraphicFramePr>
            <a:graphicFrameLocks noGrp="1"/>
          </p:cNvGraphicFramePr>
          <p:nvPr>
            <p:extLst>
              <p:ext uri="{D42A27DB-BD31-4B8C-83A1-F6EECF244321}">
                <p14:modId xmlns:p14="http://schemas.microsoft.com/office/powerpoint/2010/main" val="4099819920"/>
              </p:ext>
            </p:extLst>
          </p:nvPr>
        </p:nvGraphicFramePr>
        <p:xfrm>
          <a:off x="547173" y="1748032"/>
          <a:ext cx="11168826" cy="3535680"/>
        </p:xfrm>
        <a:graphic>
          <a:graphicData uri="http://schemas.openxmlformats.org/drawingml/2006/table">
            <a:tbl>
              <a:tblPr firstRow="1" bandRow="1">
                <a:tableStyleId>{5C22544A-7EE6-4342-B048-85BDC9FD1C3A}</a:tableStyleId>
              </a:tblPr>
              <a:tblGrid>
                <a:gridCol w="1972230">
                  <a:extLst>
                    <a:ext uri="{9D8B030D-6E8A-4147-A177-3AD203B41FA5}">
                      <a16:colId xmlns:a16="http://schemas.microsoft.com/office/drawing/2014/main" val="823342494"/>
                    </a:ext>
                  </a:extLst>
                </a:gridCol>
                <a:gridCol w="9196596">
                  <a:extLst>
                    <a:ext uri="{9D8B030D-6E8A-4147-A177-3AD203B41FA5}">
                      <a16:colId xmlns:a16="http://schemas.microsoft.com/office/drawing/2014/main" val="2376631471"/>
                    </a:ext>
                  </a:extLst>
                </a:gridCol>
              </a:tblGrid>
              <a:tr h="0">
                <a:tc>
                  <a:txBody>
                    <a:bodyPr/>
                    <a:lstStyle/>
                    <a:p>
                      <a:pPr algn="ctr"/>
                      <a:r>
                        <a:rPr kumimoji="1" lang="ja-JP" altLang="en-US" sz="1600" b="1" dirty="0">
                          <a:latin typeface="+mn-ea"/>
                          <a:ea typeface="+mn-ea"/>
                        </a:rPr>
                        <a:t>データセット名</a:t>
                      </a:r>
                    </a:p>
                  </a:txBody>
                  <a:tcPr/>
                </a:tc>
                <a:tc>
                  <a:txBody>
                    <a:bodyPr/>
                    <a:lstStyle/>
                    <a:p>
                      <a:pPr algn="ctr"/>
                      <a:r>
                        <a:rPr kumimoji="1" lang="ja-JP" altLang="en-US" sz="1600" dirty="0">
                          <a:latin typeface="+mn-ea"/>
                          <a:ea typeface="+mn-ea"/>
                        </a:rPr>
                        <a:t>説明</a:t>
                      </a:r>
                      <a:endParaRPr kumimoji="1" lang="en-US" altLang="ja-JP" sz="1600" dirty="0">
                        <a:latin typeface="+mn-ea"/>
                        <a:ea typeface="+mn-ea"/>
                      </a:endParaRPr>
                    </a:p>
                  </a:txBody>
                  <a:tcPr/>
                </a:tc>
                <a:extLst>
                  <a:ext uri="{0D108BD9-81ED-4DB2-BD59-A6C34878D82A}">
                    <a16:rowId xmlns:a16="http://schemas.microsoft.com/office/drawing/2014/main" val="1454485241"/>
                  </a:ext>
                </a:extLst>
              </a:tr>
              <a:tr h="0">
                <a:tc>
                  <a:txBody>
                    <a:bodyPr/>
                    <a:lstStyle/>
                    <a:p>
                      <a:pPr algn="ctr"/>
                      <a:r>
                        <a:rPr kumimoji="1" lang="en-US" altLang="ja-JP" b="0" dirty="0">
                          <a:solidFill>
                            <a:schemeClr val="tx1"/>
                          </a:solidFill>
                          <a:latin typeface="+mn-ea"/>
                          <a:ea typeface="+mn-ea"/>
                        </a:rPr>
                        <a:t>FFHQ</a:t>
                      </a:r>
                      <a:endParaRPr kumimoji="1" lang="ja-JP" altLang="en-US" b="0" dirty="0">
                        <a:solidFill>
                          <a:schemeClr val="tx1"/>
                        </a:solidFill>
                        <a:latin typeface="+mn-ea"/>
                        <a:ea typeface="+mn-ea"/>
                      </a:endParaRPr>
                    </a:p>
                  </a:txBody>
                  <a:tcPr/>
                </a:tc>
                <a:tc>
                  <a:txBody>
                    <a:bodyPr/>
                    <a:lstStyle/>
                    <a:p>
                      <a:r>
                        <a:rPr kumimoji="1" lang="en-US" altLang="ja-JP" dirty="0">
                          <a:solidFill>
                            <a:schemeClr val="tx1"/>
                          </a:solidFill>
                          <a:latin typeface="+mn-ea"/>
                          <a:ea typeface="+mn-ea"/>
                        </a:rPr>
                        <a:t>Flickr-Faces-HQ</a:t>
                      </a:r>
                      <a:r>
                        <a:rPr kumimoji="1" lang="ja-JP" altLang="en-US" dirty="0">
                          <a:solidFill>
                            <a:schemeClr val="tx1"/>
                          </a:solidFill>
                          <a:latin typeface="+mn-ea"/>
                          <a:ea typeface="+mn-ea"/>
                        </a:rPr>
                        <a:t>（</a:t>
                      </a:r>
                      <a:r>
                        <a:rPr kumimoji="1" lang="en-US" altLang="ja-JP" dirty="0">
                          <a:solidFill>
                            <a:schemeClr val="tx1"/>
                          </a:solidFill>
                          <a:latin typeface="+mn-ea"/>
                          <a:ea typeface="+mn-ea"/>
                        </a:rPr>
                        <a:t>FFHQ</a:t>
                      </a:r>
                      <a:r>
                        <a:rPr kumimoji="1" lang="ja-JP" altLang="en-US" dirty="0">
                          <a:solidFill>
                            <a:schemeClr val="tx1"/>
                          </a:solidFill>
                          <a:latin typeface="+mn-ea"/>
                          <a:ea typeface="+mn-ea"/>
                        </a:rPr>
                        <a:t>）は</a:t>
                      </a:r>
                      <a:r>
                        <a:rPr kumimoji="1" lang="en-US" altLang="ja-JP" dirty="0">
                          <a:solidFill>
                            <a:schemeClr val="tx1"/>
                          </a:solidFill>
                          <a:latin typeface="+mn-ea"/>
                          <a:ea typeface="+mn-ea"/>
                        </a:rPr>
                        <a:t>1024×1024</a:t>
                      </a:r>
                      <a:r>
                        <a:rPr kumimoji="1" lang="ja-JP" altLang="en-US" dirty="0">
                          <a:solidFill>
                            <a:schemeClr val="tx1"/>
                          </a:solidFill>
                          <a:latin typeface="+mn-ea"/>
                          <a:ea typeface="+mn-ea"/>
                        </a:rPr>
                        <a:t>の高画質</a:t>
                      </a:r>
                      <a:r>
                        <a:rPr kumimoji="1" lang="en-US" altLang="ja-JP" dirty="0">
                          <a:solidFill>
                            <a:schemeClr val="tx1"/>
                          </a:solidFill>
                          <a:latin typeface="+mn-ea"/>
                          <a:ea typeface="+mn-ea"/>
                        </a:rPr>
                        <a:t>PNG</a:t>
                      </a:r>
                      <a:r>
                        <a:rPr kumimoji="1" lang="ja-JP" altLang="en-US" dirty="0">
                          <a:solidFill>
                            <a:schemeClr val="tx1"/>
                          </a:solidFill>
                          <a:latin typeface="+mn-ea"/>
                          <a:ea typeface="+mn-ea"/>
                        </a:rPr>
                        <a:t>画像</a:t>
                      </a:r>
                      <a:r>
                        <a:rPr kumimoji="1" lang="en-US" altLang="ja-JP" dirty="0">
                          <a:solidFill>
                            <a:schemeClr val="tx1"/>
                          </a:solidFill>
                          <a:latin typeface="+mn-ea"/>
                          <a:ea typeface="+mn-ea"/>
                        </a:rPr>
                        <a:t>70,000</a:t>
                      </a:r>
                      <a:r>
                        <a:rPr kumimoji="1" lang="ja-JP" altLang="en-US" dirty="0">
                          <a:solidFill>
                            <a:schemeClr val="tx1"/>
                          </a:solidFill>
                          <a:latin typeface="+mn-ea"/>
                          <a:ea typeface="+mn-ea"/>
                        </a:rPr>
                        <a:t>枚で構成され、年齢、民族、画像の背景など、かなりのバリエーションを含んでおり、また、眼鏡、サングラス、帽子などのアクセサリーの画像も豊富なデータセット</a:t>
                      </a:r>
                    </a:p>
                  </a:txBody>
                  <a:tcPr/>
                </a:tc>
                <a:extLst>
                  <a:ext uri="{0D108BD9-81ED-4DB2-BD59-A6C34878D82A}">
                    <a16:rowId xmlns:a16="http://schemas.microsoft.com/office/drawing/2014/main" val="4128078063"/>
                  </a:ext>
                </a:extLst>
              </a:tr>
              <a:tr h="0">
                <a:tc>
                  <a:txBody>
                    <a:bodyPr/>
                    <a:lstStyle/>
                    <a:p>
                      <a:pPr algn="ctr"/>
                      <a:r>
                        <a:rPr kumimoji="1" lang="en-US" altLang="ja-JP" b="0" dirty="0">
                          <a:solidFill>
                            <a:schemeClr val="tx1"/>
                          </a:solidFill>
                          <a:latin typeface="+mn-ea"/>
                          <a:ea typeface="+mn-ea"/>
                        </a:rPr>
                        <a:t>MetFaces</a:t>
                      </a:r>
                      <a:endParaRPr kumimoji="1" lang="ja-JP" altLang="en-US" b="0" dirty="0">
                        <a:solidFill>
                          <a:schemeClr val="tx1"/>
                        </a:solidFill>
                        <a:latin typeface="+mn-ea"/>
                        <a:ea typeface="+mn-ea"/>
                      </a:endParaRPr>
                    </a:p>
                  </a:txBody>
                  <a:tcPr/>
                </a:tc>
                <a:tc>
                  <a:txBody>
                    <a:bodyPr/>
                    <a:lstStyle/>
                    <a:p>
                      <a:r>
                        <a:rPr kumimoji="1" lang="en-US" altLang="ja-JP" dirty="0">
                          <a:solidFill>
                            <a:schemeClr val="tx1"/>
                          </a:solidFill>
                          <a:latin typeface="+mn-ea"/>
                          <a:ea typeface="+mn-ea"/>
                        </a:rPr>
                        <a:t>MetFaces</a:t>
                      </a:r>
                      <a:r>
                        <a:rPr kumimoji="1" lang="ja-JP" altLang="en-US" dirty="0">
                          <a:solidFill>
                            <a:schemeClr val="tx1"/>
                          </a:solidFill>
                          <a:latin typeface="+mn-ea"/>
                          <a:ea typeface="+mn-ea"/>
                        </a:rPr>
                        <a:t>は、芸術作品から抽出した人間の顔の画像データセットである。このデータセットは、解像度</a:t>
                      </a:r>
                      <a:r>
                        <a:rPr kumimoji="1" lang="en-US" altLang="ja-JP" dirty="0">
                          <a:solidFill>
                            <a:schemeClr val="tx1"/>
                          </a:solidFill>
                          <a:latin typeface="+mn-ea"/>
                          <a:ea typeface="+mn-ea"/>
                        </a:rPr>
                        <a:t>1024×1024</a:t>
                      </a:r>
                      <a:r>
                        <a:rPr kumimoji="1" lang="ja-JP" altLang="en-US" dirty="0">
                          <a:solidFill>
                            <a:schemeClr val="tx1"/>
                          </a:solidFill>
                          <a:latin typeface="+mn-ea"/>
                          <a:ea typeface="+mn-ea"/>
                        </a:rPr>
                        <a:t>の高画質</a:t>
                      </a:r>
                      <a:r>
                        <a:rPr kumimoji="1" lang="en-US" altLang="ja-JP" dirty="0">
                          <a:solidFill>
                            <a:schemeClr val="tx1"/>
                          </a:solidFill>
                          <a:latin typeface="+mn-ea"/>
                          <a:ea typeface="+mn-ea"/>
                        </a:rPr>
                        <a:t>PNG</a:t>
                      </a:r>
                      <a:r>
                        <a:rPr kumimoji="1" lang="ja-JP" altLang="en-US" dirty="0">
                          <a:solidFill>
                            <a:schemeClr val="tx1"/>
                          </a:solidFill>
                          <a:latin typeface="+mn-ea"/>
                          <a:ea typeface="+mn-ea"/>
                        </a:rPr>
                        <a:t>画像</a:t>
                      </a:r>
                      <a:r>
                        <a:rPr kumimoji="1" lang="en-US" altLang="ja-JP" dirty="0">
                          <a:solidFill>
                            <a:schemeClr val="tx1"/>
                          </a:solidFill>
                          <a:latin typeface="+mn-ea"/>
                          <a:ea typeface="+mn-ea"/>
                        </a:rPr>
                        <a:t>1336</a:t>
                      </a:r>
                      <a:r>
                        <a:rPr kumimoji="1" lang="ja-JP" altLang="en-US" dirty="0">
                          <a:solidFill>
                            <a:schemeClr val="tx1"/>
                          </a:solidFill>
                          <a:latin typeface="+mn-ea"/>
                          <a:ea typeface="+mn-ea"/>
                        </a:rPr>
                        <a:t>枚で構成されている</a:t>
                      </a:r>
                    </a:p>
                  </a:txBody>
                  <a:tcPr/>
                </a:tc>
                <a:extLst>
                  <a:ext uri="{0D108BD9-81ED-4DB2-BD59-A6C34878D82A}">
                    <a16:rowId xmlns:a16="http://schemas.microsoft.com/office/drawing/2014/main" val="3172070239"/>
                  </a:ext>
                </a:extLst>
              </a:tr>
              <a:tr h="0">
                <a:tc>
                  <a:txBody>
                    <a:bodyPr/>
                    <a:lstStyle/>
                    <a:p>
                      <a:pPr algn="ctr"/>
                      <a:r>
                        <a:rPr kumimoji="1" lang="en-US" altLang="ja-JP" b="0" dirty="0">
                          <a:solidFill>
                            <a:schemeClr val="tx1"/>
                          </a:solidFill>
                          <a:latin typeface="+mn-ea"/>
                          <a:ea typeface="+mn-ea"/>
                        </a:rPr>
                        <a:t>AFHQ</a:t>
                      </a:r>
                      <a:endParaRPr kumimoji="1" lang="ja-JP" altLang="en-US" b="0" dirty="0">
                        <a:solidFill>
                          <a:schemeClr val="tx1"/>
                        </a:solidFill>
                        <a:latin typeface="+mn-ea"/>
                        <a:ea typeface="+mn-ea"/>
                      </a:endParaRPr>
                    </a:p>
                  </a:txBody>
                  <a:tcPr/>
                </a:tc>
                <a:tc>
                  <a:txBody>
                    <a:bodyPr/>
                    <a:lstStyle/>
                    <a:p>
                      <a:r>
                        <a:rPr lang="en-US" altLang="ja-JP" dirty="0">
                          <a:solidFill>
                            <a:schemeClr val="tx1"/>
                          </a:solidFill>
                          <a:latin typeface="+mn-ea"/>
                          <a:ea typeface="+mn-ea"/>
                        </a:rPr>
                        <a:t>Animal FacesHQ (AFHQ)</a:t>
                      </a:r>
                      <a:r>
                        <a:rPr lang="ja-JP" altLang="en-US" dirty="0">
                          <a:solidFill>
                            <a:schemeClr val="tx1"/>
                          </a:solidFill>
                          <a:latin typeface="+mn-ea"/>
                          <a:ea typeface="+mn-ea"/>
                        </a:rPr>
                        <a:t>は、</a:t>
                      </a:r>
                      <a:r>
                        <a:rPr lang="en-US" altLang="ja-JP" dirty="0">
                          <a:solidFill>
                            <a:schemeClr val="tx1"/>
                          </a:solidFill>
                          <a:latin typeface="+mn-ea"/>
                          <a:ea typeface="+mn-ea"/>
                        </a:rPr>
                        <a:t>512×512</a:t>
                      </a:r>
                      <a:r>
                        <a:rPr lang="ja-JP" altLang="en-US" dirty="0">
                          <a:solidFill>
                            <a:schemeClr val="tx1"/>
                          </a:solidFill>
                          <a:latin typeface="+mn-ea"/>
                          <a:ea typeface="+mn-ea"/>
                        </a:rPr>
                        <a:t>の解像度で</a:t>
                      </a:r>
                      <a:r>
                        <a:rPr lang="en-US" altLang="ja-JP" dirty="0">
                          <a:solidFill>
                            <a:schemeClr val="tx1"/>
                          </a:solidFill>
                          <a:latin typeface="+mn-ea"/>
                          <a:ea typeface="+mn-ea"/>
                        </a:rPr>
                        <a:t>15,000</a:t>
                      </a:r>
                      <a:r>
                        <a:rPr lang="ja-JP" altLang="en-US" dirty="0">
                          <a:solidFill>
                            <a:schemeClr val="tx1"/>
                          </a:solidFill>
                          <a:latin typeface="+mn-ea"/>
                          <a:ea typeface="+mn-ea"/>
                        </a:rPr>
                        <a:t>枚の高品質画像からなる動物の顔のデータセットである。猫、犬、野生動物の</a:t>
                      </a:r>
                      <a:r>
                        <a:rPr lang="en-US" altLang="ja-JP" dirty="0">
                          <a:solidFill>
                            <a:schemeClr val="tx1"/>
                          </a:solidFill>
                          <a:latin typeface="+mn-ea"/>
                          <a:ea typeface="+mn-ea"/>
                        </a:rPr>
                        <a:t>3</a:t>
                      </a:r>
                      <a:r>
                        <a:rPr lang="ja-JP" altLang="en-US" dirty="0">
                          <a:solidFill>
                            <a:schemeClr val="tx1"/>
                          </a:solidFill>
                          <a:latin typeface="+mn-ea"/>
                          <a:ea typeface="+mn-ea"/>
                        </a:rPr>
                        <a:t>つのドメインが含まれる。</a:t>
                      </a:r>
                      <a:endParaRPr lang="en-US" altLang="ja-JP" dirty="0">
                        <a:solidFill>
                          <a:schemeClr val="tx1"/>
                        </a:solidFill>
                        <a:latin typeface="+mn-ea"/>
                        <a:ea typeface="+mn-ea"/>
                      </a:endParaRPr>
                    </a:p>
                  </a:txBody>
                  <a:tcPr/>
                </a:tc>
                <a:extLst>
                  <a:ext uri="{0D108BD9-81ED-4DB2-BD59-A6C34878D82A}">
                    <a16:rowId xmlns:a16="http://schemas.microsoft.com/office/drawing/2014/main" val="2824992613"/>
                  </a:ext>
                </a:extLst>
              </a:tr>
              <a:tr h="330637">
                <a:tc>
                  <a:txBody>
                    <a:bodyPr/>
                    <a:lstStyle/>
                    <a:p>
                      <a:pPr algn="ctr"/>
                      <a:r>
                        <a:rPr lang="en-US" altLang="ja-JP" b="0" dirty="0">
                          <a:solidFill>
                            <a:schemeClr val="tx1"/>
                          </a:solidFill>
                          <a:latin typeface="+mn-ea"/>
                          <a:ea typeface="+mn-ea"/>
                        </a:rPr>
                        <a:t>Landscape-HQ</a:t>
                      </a:r>
                      <a:endParaRPr kumimoji="1" lang="ja-JP" altLang="en-US" b="0" dirty="0">
                        <a:solidFill>
                          <a:schemeClr val="tx1"/>
                        </a:solidFill>
                        <a:latin typeface="+mn-ea"/>
                        <a:ea typeface="+mn-ea"/>
                      </a:endParaRPr>
                    </a:p>
                  </a:txBody>
                  <a:tcPr/>
                </a:tc>
                <a:tc>
                  <a:txBody>
                    <a:bodyPr/>
                    <a:lstStyle/>
                    <a:p>
                      <a:r>
                        <a:rPr kumimoji="1" lang="ja-JP" altLang="en-US" dirty="0">
                          <a:solidFill>
                            <a:schemeClr val="tx1"/>
                          </a:solidFill>
                          <a:latin typeface="+mn-ea"/>
                          <a:ea typeface="+mn-ea"/>
                        </a:rPr>
                        <a:t>高解像度の自然風景画像</a:t>
                      </a:r>
                      <a:r>
                        <a:rPr kumimoji="1" lang="en-US" altLang="ja-JP" dirty="0">
                          <a:solidFill>
                            <a:schemeClr val="tx1"/>
                          </a:solidFill>
                          <a:latin typeface="+mn-ea"/>
                          <a:ea typeface="+mn-ea"/>
                        </a:rPr>
                        <a:t>9</a:t>
                      </a:r>
                      <a:r>
                        <a:rPr kumimoji="1" lang="ja-JP" altLang="en-US" dirty="0">
                          <a:solidFill>
                            <a:schemeClr val="tx1"/>
                          </a:solidFill>
                          <a:latin typeface="+mn-ea"/>
                          <a:ea typeface="+mn-ea"/>
                        </a:rPr>
                        <a:t>万枚のデータセット。</a:t>
                      </a:r>
                      <a:endParaRPr kumimoji="1" lang="en-US" altLang="ja-JP" dirty="0">
                        <a:solidFill>
                          <a:schemeClr val="tx1"/>
                        </a:solidFill>
                        <a:latin typeface="+mn-ea"/>
                        <a:ea typeface="+mn-ea"/>
                      </a:endParaRPr>
                    </a:p>
                  </a:txBody>
                  <a:tcPr/>
                </a:tc>
                <a:extLst>
                  <a:ext uri="{0D108BD9-81ED-4DB2-BD59-A6C34878D82A}">
                    <a16:rowId xmlns:a16="http://schemas.microsoft.com/office/drawing/2014/main" val="3252457149"/>
                  </a:ext>
                </a:extLst>
              </a:tr>
              <a:tr h="330637">
                <a:tc>
                  <a:txBody>
                    <a:bodyPr/>
                    <a:lstStyle/>
                    <a:p>
                      <a:pPr algn="ctr"/>
                      <a:r>
                        <a:rPr kumimoji="1" lang="en-US" altLang="ja-JP" b="0" dirty="0">
                          <a:solidFill>
                            <a:schemeClr val="tx1"/>
                          </a:solidFill>
                          <a:latin typeface="+mn-ea"/>
                          <a:ea typeface="+mn-ea"/>
                        </a:rPr>
                        <a:t>CelebA</a:t>
                      </a:r>
                      <a:endParaRPr kumimoji="1" lang="ja-JP" altLang="en-US" b="0" dirty="0">
                        <a:solidFill>
                          <a:schemeClr val="tx1"/>
                        </a:solidFill>
                        <a:latin typeface="+mn-ea"/>
                        <a:ea typeface="+mn-ea"/>
                      </a:endParaRPr>
                    </a:p>
                  </a:txBody>
                  <a:tcPr/>
                </a:tc>
                <a:tc>
                  <a:txBody>
                    <a:bodyPr/>
                    <a:lstStyle/>
                    <a:p>
                      <a:r>
                        <a:rPr kumimoji="1" lang="en-US" altLang="ja-JP" dirty="0">
                          <a:solidFill>
                            <a:schemeClr val="tx1"/>
                          </a:solidFill>
                          <a:latin typeface="+mn-ea"/>
                          <a:ea typeface="+mn-ea"/>
                        </a:rPr>
                        <a:t>10,177</a:t>
                      </a:r>
                      <a:r>
                        <a:rPr kumimoji="1" lang="ja-JP" altLang="en-US" dirty="0">
                          <a:solidFill>
                            <a:schemeClr val="tx1"/>
                          </a:solidFill>
                          <a:latin typeface="+mn-ea"/>
                          <a:ea typeface="+mn-ea"/>
                        </a:rPr>
                        <a:t>人の有名人の</a:t>
                      </a:r>
                      <a:r>
                        <a:rPr kumimoji="1" lang="en-US" altLang="ja-JP" dirty="0">
                          <a:solidFill>
                            <a:schemeClr val="tx1"/>
                          </a:solidFill>
                          <a:latin typeface="+mn-ea"/>
                          <a:ea typeface="+mn-ea"/>
                        </a:rPr>
                        <a:t>178×218</a:t>
                      </a:r>
                      <a:r>
                        <a:rPr kumimoji="1" lang="ja-JP" altLang="en-US" dirty="0">
                          <a:solidFill>
                            <a:schemeClr val="tx1"/>
                          </a:solidFill>
                          <a:latin typeface="+mn-ea"/>
                          <a:ea typeface="+mn-ea"/>
                        </a:rPr>
                        <a:t>サイズの顔画像</a:t>
                      </a:r>
                      <a:r>
                        <a:rPr kumimoji="1" lang="en-US" altLang="ja-JP" dirty="0">
                          <a:solidFill>
                            <a:schemeClr val="tx1"/>
                          </a:solidFill>
                          <a:latin typeface="+mn-ea"/>
                          <a:ea typeface="+mn-ea"/>
                        </a:rPr>
                        <a:t>202,599</a:t>
                      </a:r>
                      <a:r>
                        <a:rPr kumimoji="1" lang="ja-JP" altLang="en-US" dirty="0">
                          <a:solidFill>
                            <a:schemeClr val="tx1"/>
                          </a:solidFill>
                          <a:latin typeface="+mn-ea"/>
                          <a:ea typeface="+mn-ea"/>
                        </a:rPr>
                        <a:t>枚が含まれ、それぞれに髪の色、性別、年齢などの顔属性を示す</a:t>
                      </a:r>
                      <a:r>
                        <a:rPr kumimoji="1" lang="en-US" altLang="ja-JP" dirty="0">
                          <a:solidFill>
                            <a:schemeClr val="tx1"/>
                          </a:solidFill>
                          <a:latin typeface="+mn-ea"/>
                          <a:ea typeface="+mn-ea"/>
                        </a:rPr>
                        <a:t>40</a:t>
                      </a:r>
                      <a:r>
                        <a:rPr kumimoji="1" lang="ja-JP" altLang="en-US" dirty="0">
                          <a:solidFill>
                            <a:schemeClr val="tx1"/>
                          </a:solidFill>
                          <a:latin typeface="+mn-ea"/>
                          <a:ea typeface="+mn-ea"/>
                        </a:rPr>
                        <a:t>個の二値ラベルが付与されている。</a:t>
                      </a:r>
                      <a:endParaRPr kumimoji="1" lang="en-US" altLang="ja-JP" dirty="0">
                        <a:solidFill>
                          <a:schemeClr val="tx1"/>
                        </a:solidFill>
                        <a:latin typeface="+mn-ea"/>
                        <a:ea typeface="+mn-ea"/>
                      </a:endParaRPr>
                    </a:p>
                  </a:txBody>
                  <a:tcPr/>
                </a:tc>
                <a:extLst>
                  <a:ext uri="{0D108BD9-81ED-4DB2-BD59-A6C34878D82A}">
                    <a16:rowId xmlns:a16="http://schemas.microsoft.com/office/drawing/2014/main" val="2395547384"/>
                  </a:ext>
                </a:extLst>
              </a:tr>
            </a:tbl>
          </a:graphicData>
        </a:graphic>
      </p:graphicFrame>
      <p:grpSp>
        <p:nvGrpSpPr>
          <p:cNvPr id="6" name="グループ化 5">
            <a:extLst>
              <a:ext uri="{FF2B5EF4-FFF2-40B4-BE49-F238E27FC236}">
                <a16:creationId xmlns:a16="http://schemas.microsoft.com/office/drawing/2014/main" id="{E34D51DD-9851-16C0-B273-80FD7CB2501D}"/>
              </a:ext>
            </a:extLst>
          </p:cNvPr>
          <p:cNvGrpSpPr/>
          <p:nvPr/>
        </p:nvGrpSpPr>
        <p:grpSpPr>
          <a:xfrm>
            <a:off x="1870625" y="5287011"/>
            <a:ext cx="6740668" cy="1570989"/>
            <a:chOff x="1870625" y="5287011"/>
            <a:chExt cx="6740668" cy="1570989"/>
          </a:xfrm>
        </p:grpSpPr>
        <p:grpSp>
          <p:nvGrpSpPr>
            <p:cNvPr id="7" name="グループ化 6">
              <a:extLst>
                <a:ext uri="{FF2B5EF4-FFF2-40B4-BE49-F238E27FC236}">
                  <a16:creationId xmlns:a16="http://schemas.microsoft.com/office/drawing/2014/main" id="{9829021B-4F7F-230F-0BA6-F7D6223DCF7E}"/>
                </a:ext>
              </a:extLst>
            </p:cNvPr>
            <p:cNvGrpSpPr/>
            <p:nvPr/>
          </p:nvGrpSpPr>
          <p:grpSpPr>
            <a:xfrm>
              <a:off x="1870625" y="5287011"/>
              <a:ext cx="6660734" cy="1123950"/>
              <a:chOff x="1349837" y="5287011"/>
              <a:chExt cx="6660734" cy="1123950"/>
            </a:xfrm>
          </p:grpSpPr>
          <p:pic>
            <p:nvPicPr>
              <p:cNvPr id="14" name="図 13">
                <a:extLst>
                  <a:ext uri="{FF2B5EF4-FFF2-40B4-BE49-F238E27FC236}">
                    <a16:creationId xmlns:a16="http://schemas.microsoft.com/office/drawing/2014/main" id="{C1A704D0-1F7D-7D8A-02CF-2BB852E597A1}"/>
                  </a:ext>
                </a:extLst>
              </p:cNvPr>
              <p:cNvPicPr>
                <a:picLocks noChangeAspect="1"/>
              </p:cNvPicPr>
              <p:nvPr/>
            </p:nvPicPr>
            <p:blipFill>
              <a:blip r:embed="rId3"/>
              <a:stretch>
                <a:fillRect/>
              </a:stretch>
            </p:blipFill>
            <p:spPr>
              <a:xfrm>
                <a:off x="2681984" y="5419619"/>
                <a:ext cx="1007594" cy="991342"/>
              </a:xfrm>
              <a:prstGeom prst="rect">
                <a:avLst/>
              </a:prstGeom>
            </p:spPr>
          </p:pic>
          <p:pic>
            <p:nvPicPr>
              <p:cNvPr id="15" name="図 14">
                <a:extLst>
                  <a:ext uri="{FF2B5EF4-FFF2-40B4-BE49-F238E27FC236}">
                    <a16:creationId xmlns:a16="http://schemas.microsoft.com/office/drawing/2014/main" id="{7A0D0786-FDF3-AD87-1C5F-BD343BB4F8E6}"/>
                  </a:ext>
                </a:extLst>
              </p:cNvPr>
              <p:cNvPicPr>
                <a:picLocks noChangeAspect="1"/>
              </p:cNvPicPr>
              <p:nvPr/>
            </p:nvPicPr>
            <p:blipFill>
              <a:blip r:embed="rId4"/>
              <a:stretch>
                <a:fillRect/>
              </a:stretch>
            </p:blipFill>
            <p:spPr>
              <a:xfrm>
                <a:off x="1349837" y="5391993"/>
                <a:ext cx="1007594" cy="1011193"/>
              </a:xfrm>
              <a:prstGeom prst="rect">
                <a:avLst/>
              </a:prstGeom>
            </p:spPr>
          </p:pic>
          <p:pic>
            <p:nvPicPr>
              <p:cNvPr id="16" name="図 15">
                <a:extLst>
                  <a:ext uri="{FF2B5EF4-FFF2-40B4-BE49-F238E27FC236}">
                    <a16:creationId xmlns:a16="http://schemas.microsoft.com/office/drawing/2014/main" id="{21DE4C5E-E159-2992-8876-803F18182F73}"/>
                  </a:ext>
                </a:extLst>
              </p:cNvPr>
              <p:cNvPicPr>
                <a:picLocks noChangeAspect="1"/>
              </p:cNvPicPr>
              <p:nvPr/>
            </p:nvPicPr>
            <p:blipFill>
              <a:blip r:embed="rId5"/>
              <a:stretch>
                <a:fillRect/>
              </a:stretch>
            </p:blipFill>
            <p:spPr>
              <a:xfrm>
                <a:off x="4014131" y="5395370"/>
                <a:ext cx="1007594" cy="1015591"/>
              </a:xfrm>
              <a:prstGeom prst="rect">
                <a:avLst/>
              </a:prstGeom>
            </p:spPr>
          </p:pic>
          <p:pic>
            <p:nvPicPr>
              <p:cNvPr id="17" name="図 16">
                <a:extLst>
                  <a:ext uri="{FF2B5EF4-FFF2-40B4-BE49-F238E27FC236}">
                    <a16:creationId xmlns:a16="http://schemas.microsoft.com/office/drawing/2014/main" id="{2F10B4C1-9935-2586-CB4B-D1F5C761513E}"/>
                  </a:ext>
                </a:extLst>
              </p:cNvPr>
              <p:cNvPicPr>
                <a:picLocks noChangeAspect="1"/>
              </p:cNvPicPr>
              <p:nvPr/>
            </p:nvPicPr>
            <p:blipFill>
              <a:blip r:embed="rId6"/>
              <a:stretch>
                <a:fillRect/>
              </a:stretch>
            </p:blipFill>
            <p:spPr>
              <a:xfrm>
                <a:off x="5346277" y="5391513"/>
                <a:ext cx="1495379" cy="995537"/>
              </a:xfrm>
              <a:prstGeom prst="rect">
                <a:avLst/>
              </a:prstGeom>
            </p:spPr>
          </p:pic>
          <p:pic>
            <p:nvPicPr>
              <p:cNvPr id="18" name="図 17">
                <a:extLst>
                  <a:ext uri="{FF2B5EF4-FFF2-40B4-BE49-F238E27FC236}">
                    <a16:creationId xmlns:a16="http://schemas.microsoft.com/office/drawing/2014/main" id="{54410A0E-6CDD-3292-3139-3AE0F07CDFFC}"/>
                  </a:ext>
                </a:extLst>
              </p:cNvPr>
              <p:cNvPicPr>
                <a:picLocks noChangeAspect="1"/>
              </p:cNvPicPr>
              <p:nvPr/>
            </p:nvPicPr>
            <p:blipFill>
              <a:blip r:embed="rId7"/>
              <a:stretch>
                <a:fillRect/>
              </a:stretch>
            </p:blipFill>
            <p:spPr>
              <a:xfrm>
                <a:off x="7162846" y="5287011"/>
                <a:ext cx="847725" cy="1123950"/>
              </a:xfrm>
              <a:prstGeom prst="rect">
                <a:avLst/>
              </a:prstGeom>
            </p:spPr>
          </p:pic>
        </p:grpSp>
        <p:sp>
          <p:nvSpPr>
            <p:cNvPr id="8" name="テキスト ボックス 7">
              <a:extLst>
                <a:ext uri="{FF2B5EF4-FFF2-40B4-BE49-F238E27FC236}">
                  <a16:creationId xmlns:a16="http://schemas.microsoft.com/office/drawing/2014/main" id="{5395EC03-0668-59D8-2B4E-04B318702220}"/>
                </a:ext>
              </a:extLst>
            </p:cNvPr>
            <p:cNvSpPr txBox="1"/>
            <p:nvPr/>
          </p:nvSpPr>
          <p:spPr>
            <a:xfrm>
              <a:off x="1870625" y="6424670"/>
              <a:ext cx="1007594" cy="338554"/>
            </a:xfrm>
            <a:prstGeom prst="rect">
              <a:avLst/>
            </a:prstGeom>
            <a:noFill/>
          </p:spPr>
          <p:txBody>
            <a:bodyPr wrap="square">
              <a:spAutoFit/>
            </a:bodyPr>
            <a:lstStyle/>
            <a:p>
              <a:pPr algn="ctr"/>
              <a:r>
                <a:rPr kumimoji="1" lang="en-US" altLang="ja-JP" sz="1600" b="0" dirty="0">
                  <a:solidFill>
                    <a:schemeClr val="tx1"/>
                  </a:solidFill>
                  <a:latin typeface="+mn-ea"/>
                  <a:ea typeface="+mn-ea"/>
                </a:rPr>
                <a:t>FFHQ</a:t>
              </a:r>
              <a:endParaRPr kumimoji="1" lang="ja-JP" altLang="en-US" sz="1600" b="0" dirty="0">
                <a:solidFill>
                  <a:schemeClr val="tx1"/>
                </a:solidFill>
                <a:latin typeface="+mn-ea"/>
                <a:ea typeface="+mn-ea"/>
              </a:endParaRPr>
            </a:p>
          </p:txBody>
        </p:sp>
        <p:sp>
          <p:nvSpPr>
            <p:cNvPr id="9" name="テキスト ボックス 8">
              <a:extLst>
                <a:ext uri="{FF2B5EF4-FFF2-40B4-BE49-F238E27FC236}">
                  <a16:creationId xmlns:a16="http://schemas.microsoft.com/office/drawing/2014/main" id="{E85159F4-F0B6-76DD-985C-F159C99B613E}"/>
                </a:ext>
              </a:extLst>
            </p:cNvPr>
            <p:cNvSpPr txBox="1"/>
            <p:nvPr/>
          </p:nvSpPr>
          <p:spPr>
            <a:xfrm>
              <a:off x="3136507" y="6424670"/>
              <a:ext cx="1140123" cy="338554"/>
            </a:xfrm>
            <a:prstGeom prst="rect">
              <a:avLst/>
            </a:prstGeom>
            <a:noFill/>
          </p:spPr>
          <p:txBody>
            <a:bodyPr wrap="square">
              <a:spAutoFit/>
            </a:bodyPr>
            <a:lstStyle/>
            <a:p>
              <a:pPr algn="ctr"/>
              <a:r>
                <a:rPr kumimoji="1" lang="en-US" altLang="ja-JP" sz="1600" b="0" dirty="0">
                  <a:solidFill>
                    <a:schemeClr val="tx1"/>
                  </a:solidFill>
                  <a:latin typeface="+mn-ea"/>
                  <a:ea typeface="+mn-ea"/>
                </a:rPr>
                <a:t>MetFaces</a:t>
              </a:r>
              <a:endParaRPr kumimoji="1" lang="ja-JP" altLang="en-US" sz="1600" b="0" dirty="0">
                <a:solidFill>
                  <a:schemeClr val="tx1"/>
                </a:solidFill>
                <a:latin typeface="+mn-ea"/>
                <a:ea typeface="+mn-ea"/>
              </a:endParaRPr>
            </a:p>
          </p:txBody>
        </p:sp>
        <p:sp>
          <p:nvSpPr>
            <p:cNvPr id="10" name="テキスト ボックス 9">
              <a:extLst>
                <a:ext uri="{FF2B5EF4-FFF2-40B4-BE49-F238E27FC236}">
                  <a16:creationId xmlns:a16="http://schemas.microsoft.com/office/drawing/2014/main" id="{DC3283C1-D267-E7B6-8A4B-6A1B1EF9425B}"/>
                </a:ext>
              </a:extLst>
            </p:cNvPr>
            <p:cNvSpPr txBox="1"/>
            <p:nvPr/>
          </p:nvSpPr>
          <p:spPr>
            <a:xfrm>
              <a:off x="4498994" y="6455447"/>
              <a:ext cx="1140123" cy="338554"/>
            </a:xfrm>
            <a:prstGeom prst="rect">
              <a:avLst/>
            </a:prstGeom>
            <a:noFill/>
          </p:spPr>
          <p:txBody>
            <a:bodyPr wrap="square">
              <a:spAutoFit/>
            </a:bodyPr>
            <a:lstStyle/>
            <a:p>
              <a:pPr algn="ctr"/>
              <a:r>
                <a:rPr kumimoji="1" lang="en-US" altLang="ja-JP" sz="1600" b="0" dirty="0">
                  <a:solidFill>
                    <a:schemeClr val="tx1"/>
                  </a:solidFill>
                  <a:latin typeface="+mn-ea"/>
                  <a:ea typeface="+mn-ea"/>
                </a:rPr>
                <a:t>AFHQ</a:t>
              </a:r>
              <a:endParaRPr kumimoji="1" lang="ja-JP" altLang="en-US" sz="1600" b="0" dirty="0">
                <a:solidFill>
                  <a:schemeClr val="tx1"/>
                </a:solidFill>
                <a:latin typeface="+mn-ea"/>
                <a:ea typeface="+mn-ea"/>
              </a:endParaRPr>
            </a:p>
          </p:txBody>
        </p:sp>
        <p:sp>
          <p:nvSpPr>
            <p:cNvPr id="12" name="テキスト ボックス 11">
              <a:extLst>
                <a:ext uri="{FF2B5EF4-FFF2-40B4-BE49-F238E27FC236}">
                  <a16:creationId xmlns:a16="http://schemas.microsoft.com/office/drawing/2014/main" id="{44F8D4D5-F85D-D651-93F5-6BB9311CCD85}"/>
                </a:ext>
              </a:extLst>
            </p:cNvPr>
            <p:cNvSpPr txBox="1"/>
            <p:nvPr/>
          </p:nvSpPr>
          <p:spPr>
            <a:xfrm>
              <a:off x="5829080" y="6486124"/>
              <a:ext cx="1657598" cy="338554"/>
            </a:xfrm>
            <a:prstGeom prst="rect">
              <a:avLst/>
            </a:prstGeom>
            <a:noFill/>
          </p:spPr>
          <p:txBody>
            <a:bodyPr wrap="square">
              <a:spAutoFit/>
            </a:bodyPr>
            <a:lstStyle/>
            <a:p>
              <a:pPr algn="ctr"/>
              <a:r>
                <a:rPr kumimoji="1" lang="en-US" altLang="ja-JP" sz="1600" b="0" dirty="0">
                  <a:solidFill>
                    <a:schemeClr val="tx1"/>
                  </a:solidFill>
                  <a:latin typeface="+mn-ea"/>
                  <a:ea typeface="+mn-ea"/>
                </a:rPr>
                <a:t>Landscape-HQ</a:t>
              </a:r>
              <a:endParaRPr kumimoji="1" lang="ja-JP" altLang="en-US" sz="1600" b="0" dirty="0">
                <a:solidFill>
                  <a:schemeClr val="tx1"/>
                </a:solidFill>
                <a:latin typeface="+mn-ea"/>
                <a:ea typeface="+mn-ea"/>
              </a:endParaRPr>
            </a:p>
          </p:txBody>
        </p:sp>
        <p:sp>
          <p:nvSpPr>
            <p:cNvPr id="13" name="テキスト ボックス 12">
              <a:extLst>
                <a:ext uri="{FF2B5EF4-FFF2-40B4-BE49-F238E27FC236}">
                  <a16:creationId xmlns:a16="http://schemas.microsoft.com/office/drawing/2014/main" id="{2286EE78-492A-6CB4-9816-1BD2368C2442}"/>
                </a:ext>
              </a:extLst>
            </p:cNvPr>
            <p:cNvSpPr txBox="1"/>
            <p:nvPr/>
          </p:nvSpPr>
          <p:spPr>
            <a:xfrm>
              <a:off x="7603699" y="6519446"/>
              <a:ext cx="1007594" cy="338554"/>
            </a:xfrm>
            <a:prstGeom prst="rect">
              <a:avLst/>
            </a:prstGeom>
            <a:noFill/>
          </p:spPr>
          <p:txBody>
            <a:bodyPr wrap="square">
              <a:spAutoFit/>
            </a:bodyPr>
            <a:lstStyle/>
            <a:p>
              <a:pPr algn="ctr"/>
              <a:r>
                <a:rPr kumimoji="1" lang="en-US" altLang="ja-JP" sz="1600" b="0" dirty="0">
                  <a:solidFill>
                    <a:schemeClr val="tx1"/>
                  </a:solidFill>
                  <a:latin typeface="+mn-ea"/>
                  <a:ea typeface="+mn-ea"/>
                </a:rPr>
                <a:t>CelebA</a:t>
              </a:r>
              <a:endParaRPr kumimoji="1" lang="ja-JP" altLang="en-US" sz="1600" b="0" dirty="0">
                <a:solidFill>
                  <a:schemeClr val="tx1"/>
                </a:solidFill>
                <a:latin typeface="+mn-ea"/>
                <a:ea typeface="+mn-ea"/>
              </a:endParaRPr>
            </a:p>
          </p:txBody>
        </p:sp>
      </p:grpSp>
    </p:spTree>
    <p:extLst>
      <p:ext uri="{BB962C8B-B14F-4D97-AF65-F5344CB8AC3E}">
        <p14:creationId xmlns:p14="http://schemas.microsoft.com/office/powerpoint/2010/main" val="3404539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他の</a:t>
            </a:r>
            <a:r>
              <a:rPr kumimoji="1" lang="en-US" altLang="ja-JP" sz="1600" b="1" i="0" u="sng" strike="noStrike" kern="1200" cap="none" spc="0" normalizeH="0" baseline="0" noProof="0" dirty="0">
                <a:ln>
                  <a:noFill/>
                </a:ln>
                <a:solidFill>
                  <a:srgbClr val="5B9BD5">
                    <a:lumMod val="50000"/>
                  </a:srgbClr>
                </a:solidFill>
                <a:effectLst/>
                <a:uLnTx/>
                <a:uFillTx/>
                <a:latin typeface="+mn-ea"/>
                <a:ea typeface="+mn-ea"/>
                <a:cs typeface="+mn-cs"/>
              </a:rPr>
              <a:t>CLIP</a:t>
            </a: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ガイド付き画像生成モデルとの比較</a:t>
            </a:r>
            <a:endParaRPr lang="en-US" altLang="ja-JP" sz="1600" b="1" dirty="0">
              <a:solidFill>
                <a:schemeClr val="tx1">
                  <a:lumMod val="75000"/>
                  <a:lumOff val="25000"/>
                </a:schemeClr>
              </a:solidFill>
              <a:latin typeface="+mn-ea"/>
              <a:ea typeface="+mn-ea"/>
            </a:endParaRPr>
          </a:p>
          <a:p>
            <a:pPr>
              <a:spcBef>
                <a:spcPts val="0"/>
              </a:spcBef>
            </a:pPr>
            <a:r>
              <a:rPr kumimoji="1" lang="ja-JP" altLang="en-US" sz="1600" dirty="0">
                <a:solidFill>
                  <a:schemeClr val="tx1">
                    <a:lumMod val="75000"/>
                    <a:lumOff val="25000"/>
                  </a:schemeClr>
                </a:solidFill>
                <a:latin typeface="+mn-ea"/>
                <a:ea typeface="+mn-ea"/>
              </a:rPr>
              <a:t>下の表の</a:t>
            </a:r>
            <a:r>
              <a:rPr kumimoji="1" lang="en-US" altLang="ja-JP" sz="1600" dirty="0">
                <a:solidFill>
                  <a:schemeClr val="tx1">
                    <a:lumMod val="75000"/>
                    <a:lumOff val="25000"/>
                  </a:schemeClr>
                </a:solidFill>
                <a:latin typeface="+mn-ea"/>
                <a:ea typeface="+mn-ea"/>
              </a:rPr>
              <a:t>3</a:t>
            </a:r>
            <a:r>
              <a:rPr kumimoji="1" lang="ja-JP" altLang="en-US" sz="1600" dirty="0">
                <a:solidFill>
                  <a:schemeClr val="tx1">
                    <a:lumMod val="75000"/>
                    <a:lumOff val="25000"/>
                  </a:schemeClr>
                </a:solidFill>
                <a:latin typeface="+mn-ea"/>
                <a:ea typeface="+mn-ea"/>
              </a:rPr>
              <a:t>つの手法について、合成画像の比較を行う。すべての手法において、</a:t>
            </a:r>
            <a:r>
              <a:rPr lang="en-US" altLang="ja-JP" sz="1600" dirty="0">
                <a:solidFill>
                  <a:schemeClr val="tx1">
                    <a:lumMod val="75000"/>
                    <a:lumOff val="25000"/>
                  </a:schemeClr>
                </a:solidFill>
                <a:latin typeface="+mn-ea"/>
                <a:ea typeface="+mn-ea"/>
              </a:rPr>
              <a:t>"a photo of a baby"</a:t>
            </a:r>
            <a:r>
              <a:rPr lang="ja-JP" altLang="en-US" sz="1600" dirty="0">
                <a:solidFill>
                  <a:schemeClr val="tx1">
                    <a:lumMod val="75000"/>
                    <a:lumOff val="25000"/>
                  </a:schemeClr>
                </a:solidFill>
                <a:latin typeface="+mn-ea"/>
                <a:ea typeface="+mn-ea"/>
              </a:rPr>
              <a:t>というテキストプロンプトを入力して、それぞれの</a:t>
            </a:r>
            <a:r>
              <a:rPr lang="en-US" altLang="ja-JP" sz="1600" dirty="0">
                <a:solidFill>
                  <a:schemeClr val="tx1">
                    <a:lumMod val="75000"/>
                    <a:lumOff val="25000"/>
                  </a:schemeClr>
                </a:solidFill>
                <a:latin typeface="+mn-ea"/>
                <a:ea typeface="+mn-ea"/>
              </a:rPr>
              <a:t>CLIP</a:t>
            </a:r>
            <a:r>
              <a:rPr lang="ja-JP" altLang="en-US" sz="1600" dirty="0">
                <a:solidFill>
                  <a:schemeClr val="tx1">
                    <a:lumMod val="75000"/>
                    <a:lumOff val="25000"/>
                  </a:schemeClr>
                </a:solidFill>
                <a:latin typeface="+mn-ea"/>
                <a:ea typeface="+mn-ea"/>
              </a:rPr>
              <a:t>ガイド付き画像生成モデルで生成し、比較した。</a:t>
            </a:r>
            <a:endParaRPr kumimoji="1"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99187137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テキストに基づいた画像生成</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8" name="表 7">
            <a:extLst>
              <a:ext uri="{FF2B5EF4-FFF2-40B4-BE49-F238E27FC236}">
                <a16:creationId xmlns:a16="http://schemas.microsoft.com/office/drawing/2014/main" id="{D9627D9A-A5B6-7A67-BA1D-10818D220C2B}"/>
              </a:ext>
            </a:extLst>
          </p:cNvPr>
          <p:cNvGraphicFramePr>
            <a:graphicFrameLocks noGrp="1"/>
          </p:cNvGraphicFramePr>
          <p:nvPr>
            <p:extLst>
              <p:ext uri="{D42A27DB-BD31-4B8C-83A1-F6EECF244321}">
                <p14:modId xmlns:p14="http://schemas.microsoft.com/office/powerpoint/2010/main" val="1937132912"/>
              </p:ext>
            </p:extLst>
          </p:nvPr>
        </p:nvGraphicFramePr>
        <p:xfrm>
          <a:off x="733572" y="2870824"/>
          <a:ext cx="10724855" cy="2327264"/>
        </p:xfrm>
        <a:graphic>
          <a:graphicData uri="http://schemas.openxmlformats.org/drawingml/2006/table">
            <a:tbl>
              <a:tblPr firstRow="1" bandRow="1">
                <a:tableStyleId>{5C22544A-7EE6-4342-B048-85BDC9FD1C3A}</a:tableStyleId>
              </a:tblPr>
              <a:tblGrid>
                <a:gridCol w="1651494">
                  <a:extLst>
                    <a:ext uri="{9D8B030D-6E8A-4147-A177-3AD203B41FA5}">
                      <a16:colId xmlns:a16="http://schemas.microsoft.com/office/drawing/2014/main" val="823342494"/>
                    </a:ext>
                  </a:extLst>
                </a:gridCol>
                <a:gridCol w="9073361">
                  <a:extLst>
                    <a:ext uri="{9D8B030D-6E8A-4147-A177-3AD203B41FA5}">
                      <a16:colId xmlns:a16="http://schemas.microsoft.com/office/drawing/2014/main" val="2376631471"/>
                    </a:ext>
                  </a:extLst>
                </a:gridCol>
              </a:tblGrid>
              <a:tr h="0">
                <a:tc>
                  <a:txBody>
                    <a:bodyPr/>
                    <a:lstStyle/>
                    <a:p>
                      <a:pPr algn="ctr"/>
                      <a:r>
                        <a:rPr kumimoji="1" lang="ja-JP" altLang="en-US" sz="1800" b="1" dirty="0">
                          <a:latin typeface="+mn-ea"/>
                          <a:ea typeface="+mn-ea"/>
                        </a:rPr>
                        <a:t>手法名</a:t>
                      </a:r>
                    </a:p>
                  </a:txBody>
                  <a:tcPr/>
                </a:tc>
                <a:tc>
                  <a:txBody>
                    <a:bodyPr/>
                    <a:lstStyle/>
                    <a:p>
                      <a:pPr algn="ctr"/>
                      <a:r>
                        <a:rPr kumimoji="1" lang="ja-JP" altLang="en-US" sz="1800" dirty="0">
                          <a:latin typeface="+mn-ea"/>
                          <a:ea typeface="+mn-ea"/>
                        </a:rPr>
                        <a:t>説明</a:t>
                      </a:r>
                      <a:endParaRPr kumimoji="1" lang="en-US" altLang="ja-JP" sz="1800" dirty="0">
                        <a:latin typeface="+mn-ea"/>
                        <a:ea typeface="+mn-ea"/>
                      </a:endParaRPr>
                    </a:p>
                  </a:txBody>
                  <a:tcPr/>
                </a:tc>
                <a:extLst>
                  <a:ext uri="{0D108BD9-81ED-4DB2-BD59-A6C34878D82A}">
                    <a16:rowId xmlns:a16="http://schemas.microsoft.com/office/drawing/2014/main" val="1454485241"/>
                  </a:ext>
                </a:extLst>
              </a:tr>
              <a:tr h="0">
                <a:tc>
                  <a:txBody>
                    <a:bodyPr/>
                    <a:lstStyle/>
                    <a:p>
                      <a:pPr algn="ctr"/>
                      <a:r>
                        <a:rPr kumimoji="1" lang="en-US" altLang="ja-JP" sz="1800" b="0" dirty="0">
                          <a:solidFill>
                            <a:schemeClr val="tx1"/>
                          </a:solidFill>
                          <a:latin typeface="+mn-ea"/>
                          <a:ea typeface="+mn-ea"/>
                        </a:rPr>
                        <a:t>StyleCLIP</a:t>
                      </a:r>
                      <a:endParaRPr kumimoji="1" lang="ja-JP" altLang="en-US" sz="1800" b="0" dirty="0">
                        <a:solidFill>
                          <a:schemeClr val="tx1"/>
                        </a:solidFill>
                        <a:latin typeface="+mn-ea"/>
                        <a:ea typeface="+mn-ea"/>
                      </a:endParaRPr>
                    </a:p>
                  </a:txBody>
                  <a:tcPr anchor="ctr"/>
                </a:tc>
                <a:tc>
                  <a:txBody>
                    <a:bodyPr/>
                    <a:lstStyle/>
                    <a:p>
                      <a:r>
                        <a:rPr lang="en-US" altLang="ja-JP" sz="1800" dirty="0">
                          <a:hlinkClick r:id="rId3"/>
                        </a:rPr>
                        <a:t>Style CLIP: Text-driven manipulation of StyleGAN imagery.</a:t>
                      </a:r>
                      <a:endParaRPr lang="en-US" altLang="ja-JP" sz="1800" dirty="0"/>
                    </a:p>
                    <a:p>
                      <a:r>
                        <a:rPr lang="ja-JP" altLang="en-US" sz="1800" dirty="0"/>
                        <a:t>潜在コードを 局所的に編集する手法</a:t>
                      </a:r>
                      <a:endParaRPr kumimoji="1" lang="ja-JP" altLang="en-US" sz="1800" dirty="0">
                        <a:latin typeface="+mn-ea"/>
                        <a:ea typeface="+mn-ea"/>
                      </a:endParaRPr>
                    </a:p>
                  </a:txBody>
                  <a:tcPr/>
                </a:tc>
                <a:extLst>
                  <a:ext uri="{0D108BD9-81ED-4DB2-BD59-A6C34878D82A}">
                    <a16:rowId xmlns:a16="http://schemas.microsoft.com/office/drawing/2014/main" val="4128078063"/>
                  </a:ext>
                </a:extLst>
              </a:tr>
              <a:tr h="0">
                <a:tc>
                  <a:txBody>
                    <a:bodyPr/>
                    <a:lstStyle/>
                    <a:p>
                      <a:pPr algn="ctr"/>
                      <a:r>
                        <a:rPr kumimoji="1" lang="en-US" altLang="ja-JP" sz="1800" b="0" dirty="0">
                          <a:solidFill>
                            <a:schemeClr val="tx1"/>
                          </a:solidFill>
                          <a:latin typeface="+mn-ea"/>
                          <a:ea typeface="+mn-ea"/>
                        </a:rPr>
                        <a:t>StyleGAN2-NADA</a:t>
                      </a:r>
                      <a:endParaRPr kumimoji="1" lang="ja-JP" altLang="en-US" sz="1800" b="0" dirty="0">
                        <a:solidFill>
                          <a:schemeClr val="tx1"/>
                        </a:solidFill>
                        <a:latin typeface="+mn-ea"/>
                        <a:ea typeface="+mn-ea"/>
                      </a:endParaRPr>
                    </a:p>
                  </a:txBody>
                  <a:tcPr anchor="ctr"/>
                </a:tc>
                <a:tc>
                  <a:txBody>
                    <a:bodyPr/>
                    <a:lstStyle/>
                    <a:p>
                      <a:r>
                        <a:rPr lang="en-US" altLang="ja-JP" sz="1800" dirty="0">
                          <a:hlinkClick r:id="rId4"/>
                        </a:rPr>
                        <a:t>StyleGAN-NADA: CLIP-guided domain adaptation of image generators</a:t>
                      </a:r>
                      <a:endParaRPr lang="en-US" altLang="ja-JP" sz="1800" dirty="0"/>
                    </a:p>
                    <a:p>
                      <a:r>
                        <a:rPr lang="en-US" altLang="ja-JP" sz="1800" dirty="0">
                          <a:latin typeface="+mn-ea"/>
                          <a:ea typeface="+mn-ea"/>
                        </a:rPr>
                        <a:t>CLIP</a:t>
                      </a:r>
                      <a:r>
                        <a:rPr lang="ja-JP" altLang="en-US" sz="1800" dirty="0">
                          <a:latin typeface="+mn-ea"/>
                          <a:ea typeface="+mn-ea"/>
                        </a:rPr>
                        <a:t>を使用したドメインアダプテーション手法</a:t>
                      </a:r>
                      <a:endParaRPr lang="en-US" altLang="ja-JP" sz="1800" dirty="0">
                        <a:latin typeface="+mn-ea"/>
                        <a:ea typeface="+mn-ea"/>
                      </a:endParaRPr>
                    </a:p>
                  </a:txBody>
                  <a:tcPr/>
                </a:tc>
                <a:extLst>
                  <a:ext uri="{0D108BD9-81ED-4DB2-BD59-A6C34878D82A}">
                    <a16:rowId xmlns:a16="http://schemas.microsoft.com/office/drawing/2014/main" val="2824992613"/>
                  </a:ext>
                </a:extLst>
              </a:tr>
              <a:tr h="681344">
                <a:tc>
                  <a:txBody>
                    <a:bodyPr/>
                    <a:lstStyle/>
                    <a:p>
                      <a:pPr algn="ctr"/>
                      <a:r>
                        <a:rPr lang="en-US" altLang="ja-JP" sz="1800" b="0" dirty="0">
                          <a:solidFill>
                            <a:schemeClr val="tx1"/>
                          </a:solidFill>
                          <a:latin typeface="+mn-ea"/>
                          <a:ea typeface="+mn-ea"/>
                        </a:rPr>
                        <a:t>PromptGen</a:t>
                      </a:r>
                      <a:endParaRPr kumimoji="1" lang="ja-JP" altLang="en-US" sz="1800" b="0" dirty="0">
                        <a:solidFill>
                          <a:schemeClr val="tx1"/>
                        </a:solidFill>
                        <a:latin typeface="+mn-ea"/>
                        <a:ea typeface="+mn-ea"/>
                      </a:endParaRPr>
                    </a:p>
                  </a:txBody>
                  <a:tcPr anchor="ctr"/>
                </a:tc>
                <a:tc>
                  <a:txBody>
                    <a:bodyPr/>
                    <a:lstStyle/>
                    <a:p>
                      <a:r>
                        <a:rPr lang="en-US" altLang="ja-JP" sz="1800" dirty="0">
                          <a:solidFill>
                            <a:schemeClr val="tx1"/>
                          </a:solidFill>
                          <a:latin typeface="+mn-ea"/>
                          <a:ea typeface="+mn-ea"/>
                        </a:rPr>
                        <a:t>FFHQ 1024</a:t>
                      </a:r>
                      <a:r>
                        <a:rPr lang="ja-JP" altLang="en-US" sz="1800" baseline="30000" dirty="0">
                          <a:solidFill>
                            <a:schemeClr val="tx1"/>
                          </a:solidFill>
                          <a:latin typeface="+mn-ea"/>
                          <a:ea typeface="+mn-ea"/>
                        </a:rPr>
                        <a:t>２</a:t>
                      </a:r>
                      <a:r>
                        <a:rPr lang="ja-JP" altLang="en-US" sz="1800" baseline="0" dirty="0">
                          <a:solidFill>
                            <a:schemeClr val="tx1"/>
                          </a:solidFill>
                          <a:latin typeface="+mn-ea"/>
                          <a:ea typeface="+mn-ea"/>
                        </a:rPr>
                        <a:t>（人間の顔の画像のデータセット）で学習された</a:t>
                      </a:r>
                      <a:r>
                        <a:rPr lang="en-US" altLang="ja-JP" sz="1800" dirty="0">
                          <a:solidFill>
                            <a:schemeClr val="tx1"/>
                          </a:solidFill>
                          <a:latin typeface="+mn-ea"/>
                          <a:ea typeface="+mn-ea"/>
                        </a:rPr>
                        <a:t>StyleGAN2</a:t>
                      </a:r>
                      <a:r>
                        <a:rPr lang="ja-JP" altLang="en-US" sz="1800" dirty="0">
                          <a:solidFill>
                            <a:schemeClr val="tx1"/>
                          </a:solidFill>
                          <a:latin typeface="+mn-ea"/>
                          <a:ea typeface="+mn-ea"/>
                        </a:rPr>
                        <a:t>に、</a:t>
                      </a:r>
                      <a:r>
                        <a:rPr lang="en-US" altLang="ja-JP" sz="1800" b="0" dirty="0" err="1">
                          <a:solidFill>
                            <a:schemeClr val="tx1"/>
                          </a:solidFill>
                          <a:latin typeface="+mn-ea"/>
                          <a:ea typeface="+mn-ea"/>
                        </a:rPr>
                        <a:t>PromptGen</a:t>
                      </a:r>
                      <a:r>
                        <a:rPr lang="ja-JP" altLang="en-US" sz="1800" b="0" dirty="0">
                          <a:solidFill>
                            <a:schemeClr val="tx1"/>
                          </a:solidFill>
                          <a:latin typeface="+mn-ea"/>
                          <a:ea typeface="+mn-ea"/>
                        </a:rPr>
                        <a:t>を適用</a:t>
                      </a:r>
                      <a:endParaRPr kumimoji="1" lang="en-US" altLang="ja-JP" sz="1800" b="1" dirty="0">
                        <a:solidFill>
                          <a:schemeClr val="tx1"/>
                        </a:solidFill>
                        <a:latin typeface="+mn-ea"/>
                        <a:ea typeface="+mn-ea"/>
                      </a:endParaRPr>
                    </a:p>
                  </a:txBody>
                  <a:tcPr/>
                </a:tc>
                <a:extLst>
                  <a:ext uri="{0D108BD9-81ED-4DB2-BD59-A6C34878D82A}">
                    <a16:rowId xmlns:a16="http://schemas.microsoft.com/office/drawing/2014/main" val="3252457149"/>
                  </a:ext>
                </a:extLst>
              </a:tr>
            </a:tbl>
          </a:graphicData>
        </a:graphic>
      </p:graphicFrame>
    </p:spTree>
    <p:extLst>
      <p:ext uri="{BB962C8B-B14F-4D97-AF65-F5344CB8AC3E}">
        <p14:creationId xmlns:p14="http://schemas.microsoft.com/office/powerpoint/2010/main" val="23715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en-US" altLang="ja-JP" sz="1600" b="1" dirty="0"/>
              <a:t>Generative Visual Prompt: Unifying Distributional Control of Pre-Trained Generative Models(2023) </a:t>
            </a:r>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a:t>
            </a:fld>
            <a:endParaRPr lang="ja-JP" altLang="en-US"/>
          </a:p>
        </p:txBody>
      </p:sp>
      <p:graphicFrame>
        <p:nvGraphicFramePr>
          <p:cNvPr id="5" name="Group 55">
            <a:extLst>
              <a:ext uri="{FF2B5EF4-FFF2-40B4-BE49-F238E27FC236}">
                <a16:creationId xmlns:a16="http://schemas.microsoft.com/office/drawing/2014/main" id="{9D4D1F7B-EF1E-AB8D-C046-1426A4307597}"/>
              </a:ext>
            </a:extLst>
          </p:cNvPr>
          <p:cNvGraphicFramePr>
            <a:graphicFrameLocks noGrp="1"/>
          </p:cNvGraphicFramePr>
          <p:nvPr/>
        </p:nvGraphicFramePr>
        <p:xfrm>
          <a:off x="450023" y="885459"/>
          <a:ext cx="10479314" cy="672335"/>
        </p:xfrm>
        <a:graphic>
          <a:graphicData uri="http://schemas.openxmlformats.org/drawingml/2006/table">
            <a:tbl>
              <a:tblPr/>
              <a:tblGrid>
                <a:gridCol w="10479314">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目次</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 name="コンテンツ プレースホルダー 2">
            <a:extLst>
              <a:ext uri="{FF2B5EF4-FFF2-40B4-BE49-F238E27FC236}">
                <a16:creationId xmlns:a16="http://schemas.microsoft.com/office/drawing/2014/main" id="{D7BDED92-B3F4-D377-596C-D253EC2904FF}"/>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a:pPr>
            <a:r>
              <a:rPr lang="ja-JP" altLang="en-US" sz="1600" b="1" kern="100" dirty="0">
                <a:solidFill>
                  <a:schemeClr val="tx1">
                    <a:lumMod val="75000"/>
                    <a:lumOff val="25000"/>
                  </a:schemeClr>
                </a:solidFill>
                <a:latin typeface="+mn-ea"/>
                <a:ea typeface="+mn-ea"/>
                <a:cs typeface="Times New Roman" panose="02020603050405020304" pitchFamily="18" charset="0"/>
              </a:rPr>
              <a:t>基本情報</a:t>
            </a:r>
            <a:endParaRPr lang="en-US" altLang="ja-JP" sz="16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概要</a:t>
            </a:r>
            <a:endParaRPr lang="en-US" altLang="ja-JP" sz="1400" kern="100" dirty="0">
              <a:solidFill>
                <a:schemeClr val="tx1">
                  <a:lumMod val="75000"/>
                  <a:lumOff val="25000"/>
                </a:schemeClr>
              </a:solidFill>
              <a:latin typeface="+mn-ea"/>
              <a:ea typeface="+mn-ea"/>
              <a:cs typeface="Times New Roman" panose="02020603050405020304" pitchFamily="18" charset="0"/>
            </a:endParaRPr>
          </a:p>
          <a:p>
            <a:pPr marL="457200" indent="-457200">
              <a:lnSpc>
                <a:spcPct val="110000"/>
              </a:lnSpc>
              <a:buFont typeface="+mj-lt"/>
              <a:buAutoNum type="arabicPeriod"/>
            </a:pPr>
            <a:r>
              <a:rPr lang="ja-JP" altLang="en-US" sz="1600" b="1" kern="100" dirty="0">
                <a:solidFill>
                  <a:schemeClr val="tx1">
                    <a:lumMod val="75000"/>
                    <a:lumOff val="25000"/>
                  </a:schemeClr>
                </a:solidFill>
                <a:latin typeface="+mn-ea"/>
                <a:ea typeface="+mn-ea"/>
                <a:cs typeface="Times New Roman" panose="02020603050405020304" pitchFamily="18" charset="0"/>
              </a:rPr>
              <a:t>手法説明</a:t>
            </a:r>
            <a:endParaRPr lang="en-US" altLang="ja-JP" sz="16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アルゴリズム概要</a:t>
            </a:r>
            <a:endParaRPr lang="en-US" altLang="ja-JP" sz="14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アルゴリズム①　</a:t>
            </a:r>
            <a:r>
              <a:rPr lang="en-US" altLang="ja-JP" sz="1400" kern="100" dirty="0">
                <a:solidFill>
                  <a:schemeClr val="tx1">
                    <a:lumMod val="75000"/>
                    <a:lumOff val="25000"/>
                  </a:schemeClr>
                </a:solidFill>
                <a:latin typeface="+mn-ea"/>
                <a:ea typeface="+mn-ea"/>
                <a:cs typeface="Times New Roman" panose="02020603050405020304" pitchFamily="18" charset="0"/>
              </a:rPr>
              <a:t>EBM (</a:t>
            </a:r>
            <a:r>
              <a:rPr lang="ja-JP" altLang="en-US" sz="1400" kern="100" dirty="0">
                <a:solidFill>
                  <a:schemeClr val="tx1">
                    <a:lumMod val="75000"/>
                    <a:lumOff val="25000"/>
                  </a:schemeClr>
                </a:solidFill>
                <a:latin typeface="+mn-ea"/>
                <a:ea typeface="+mn-ea"/>
                <a:cs typeface="Times New Roman" panose="02020603050405020304" pitchFamily="18" charset="0"/>
              </a:rPr>
              <a:t>エネルギーベースモデル</a:t>
            </a:r>
            <a:r>
              <a:rPr lang="en-US" altLang="ja-JP" sz="1400" kern="100" dirty="0">
                <a:solidFill>
                  <a:schemeClr val="tx1">
                    <a:lumMod val="75000"/>
                    <a:lumOff val="25000"/>
                  </a:schemeClr>
                </a:solidFill>
                <a:latin typeface="+mn-ea"/>
                <a:ea typeface="+mn-ea"/>
                <a:cs typeface="Times New Roman" panose="02020603050405020304" pitchFamily="18" charset="0"/>
              </a:rPr>
              <a:t>)</a:t>
            </a: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アルゴリズム①　制御</a:t>
            </a:r>
            <a:r>
              <a:rPr lang="en-US" altLang="ja-JP" sz="1400" kern="100" dirty="0">
                <a:solidFill>
                  <a:schemeClr val="tx1">
                    <a:lumMod val="75000"/>
                    <a:lumOff val="25000"/>
                  </a:schemeClr>
                </a:solidFill>
                <a:latin typeface="+mn-ea"/>
                <a:ea typeface="+mn-ea"/>
                <a:cs typeface="Times New Roman" panose="02020603050405020304" pitchFamily="18" charset="0"/>
              </a:rPr>
              <a:t>C</a:t>
            </a:r>
            <a:r>
              <a:rPr lang="ja-JP" altLang="en-US" sz="1400" kern="100" dirty="0">
                <a:solidFill>
                  <a:schemeClr val="tx1">
                    <a:lumMod val="75000"/>
                    <a:lumOff val="25000"/>
                  </a:schemeClr>
                </a:solidFill>
                <a:latin typeface="+mn-ea"/>
                <a:ea typeface="+mn-ea"/>
                <a:cs typeface="Times New Roman" panose="02020603050405020304" pitchFamily="18" charset="0"/>
              </a:rPr>
              <a:t>を用いた</a:t>
            </a:r>
            <a:r>
              <a:rPr lang="en-US" altLang="ja-JP" sz="1400" kern="100" dirty="0">
                <a:solidFill>
                  <a:schemeClr val="tx1">
                    <a:lumMod val="75000"/>
                    <a:lumOff val="25000"/>
                  </a:schemeClr>
                </a:solidFill>
                <a:latin typeface="+mn-ea"/>
                <a:ea typeface="+mn-ea"/>
                <a:cs typeface="Times New Roman" panose="02020603050405020304" pitchFamily="18" charset="0"/>
              </a:rPr>
              <a:t>EBM (</a:t>
            </a:r>
            <a:r>
              <a:rPr lang="ja-JP" altLang="en-US" sz="1400" kern="100" dirty="0">
                <a:solidFill>
                  <a:schemeClr val="tx1">
                    <a:lumMod val="75000"/>
                    <a:lumOff val="25000"/>
                  </a:schemeClr>
                </a:solidFill>
                <a:latin typeface="+mn-ea"/>
                <a:ea typeface="+mn-ea"/>
                <a:cs typeface="Times New Roman" panose="02020603050405020304" pitchFamily="18" charset="0"/>
              </a:rPr>
              <a:t>エネルギーベースモデル</a:t>
            </a:r>
            <a:r>
              <a:rPr lang="en-US" altLang="ja-JP" sz="1400" kern="100" dirty="0">
                <a:solidFill>
                  <a:schemeClr val="tx1">
                    <a:lumMod val="75000"/>
                    <a:lumOff val="25000"/>
                  </a:schemeClr>
                </a:solidFill>
                <a:latin typeface="+mn-ea"/>
                <a:ea typeface="+mn-ea"/>
                <a:cs typeface="Times New Roman" panose="02020603050405020304" pitchFamily="18" charset="0"/>
              </a:rPr>
              <a:t>)</a:t>
            </a: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アルゴリズム①　</a:t>
            </a:r>
            <a:r>
              <a:rPr lang="en-US" altLang="ja-JP" sz="1400" kern="100" dirty="0">
                <a:solidFill>
                  <a:schemeClr val="tx1">
                    <a:lumMod val="75000"/>
                    <a:lumOff val="25000"/>
                  </a:schemeClr>
                </a:solidFill>
                <a:latin typeface="+mn-ea"/>
                <a:ea typeface="+mn-ea"/>
                <a:cs typeface="Times New Roman" panose="02020603050405020304" pitchFamily="18" charset="0"/>
              </a:rPr>
              <a:t>EBM (</a:t>
            </a:r>
            <a:r>
              <a:rPr lang="ja-JP" altLang="en-US" sz="1400" kern="100" dirty="0">
                <a:solidFill>
                  <a:schemeClr val="tx1">
                    <a:lumMod val="75000"/>
                    <a:lumOff val="25000"/>
                  </a:schemeClr>
                </a:solidFill>
                <a:latin typeface="+mn-ea"/>
                <a:ea typeface="+mn-ea"/>
                <a:cs typeface="Times New Roman" panose="02020603050405020304" pitchFamily="18" charset="0"/>
              </a:rPr>
              <a:t>エネルギーベースモデル</a:t>
            </a:r>
            <a:r>
              <a:rPr lang="en-US" altLang="ja-JP" sz="1400" kern="100" dirty="0">
                <a:solidFill>
                  <a:schemeClr val="tx1">
                    <a:lumMod val="75000"/>
                    <a:lumOff val="25000"/>
                  </a:schemeClr>
                </a:solidFill>
                <a:latin typeface="+mn-ea"/>
                <a:ea typeface="+mn-ea"/>
                <a:cs typeface="Times New Roman" panose="02020603050405020304" pitchFamily="18" charset="0"/>
              </a:rPr>
              <a:t>)</a:t>
            </a:r>
            <a:r>
              <a:rPr lang="ja-JP" altLang="en-US" sz="1400" kern="100" dirty="0">
                <a:solidFill>
                  <a:schemeClr val="tx1">
                    <a:lumMod val="75000"/>
                    <a:lumOff val="25000"/>
                  </a:schemeClr>
                </a:solidFill>
                <a:latin typeface="+mn-ea"/>
                <a:ea typeface="+mn-ea"/>
                <a:cs typeface="Times New Roman" panose="02020603050405020304" pitchFamily="18" charset="0"/>
              </a:rPr>
              <a:t>を使用した制御例</a:t>
            </a:r>
            <a:endParaRPr lang="en-US" altLang="ja-JP" sz="14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dirty="0">
                <a:solidFill>
                  <a:schemeClr val="tx1">
                    <a:lumMod val="75000"/>
                    <a:lumOff val="25000"/>
                  </a:schemeClr>
                </a:solidFill>
                <a:latin typeface="+mn-ea"/>
                <a:ea typeface="+mn-ea"/>
                <a:cs typeface="メイリオ" pitchFamily="50" charset="-128"/>
              </a:rPr>
              <a:t>アルゴリズム②　可逆的ニューラルネットワークを用いた</a:t>
            </a:r>
            <a:r>
              <a:rPr lang="en-US" altLang="ja-JP" sz="1400" dirty="0">
                <a:solidFill>
                  <a:schemeClr val="tx1">
                    <a:lumMod val="75000"/>
                    <a:lumOff val="25000"/>
                  </a:schemeClr>
                </a:solidFill>
                <a:latin typeface="+mn-ea"/>
                <a:ea typeface="+mn-ea"/>
                <a:cs typeface="メイリオ" pitchFamily="50" charset="-128"/>
              </a:rPr>
              <a:t>EBM</a:t>
            </a:r>
            <a:r>
              <a:rPr lang="ja-JP" altLang="en-US" sz="1400" dirty="0">
                <a:solidFill>
                  <a:schemeClr val="tx1">
                    <a:lumMod val="75000"/>
                    <a:lumOff val="25000"/>
                  </a:schemeClr>
                </a:solidFill>
                <a:latin typeface="+mn-ea"/>
                <a:ea typeface="+mn-ea"/>
                <a:cs typeface="メイリオ" pitchFamily="50" charset="-128"/>
              </a:rPr>
              <a:t>の近似</a:t>
            </a:r>
            <a:endParaRPr lang="en-US" altLang="ja-JP" sz="1400" dirty="0">
              <a:solidFill>
                <a:schemeClr val="tx1">
                  <a:lumMod val="75000"/>
                  <a:lumOff val="25000"/>
                </a:schemeClr>
              </a:solidFill>
              <a:latin typeface="+mn-ea"/>
              <a:ea typeface="+mn-ea"/>
              <a:cs typeface="メイリオ" pitchFamily="50" charset="-128"/>
            </a:endParaRPr>
          </a:p>
          <a:p>
            <a:pPr marL="1142949" lvl="1" indent="-457200">
              <a:lnSpc>
                <a:spcPct val="110000"/>
              </a:lnSpc>
            </a:pPr>
            <a:r>
              <a:rPr lang="ja-JP" altLang="en-US" sz="1400" dirty="0">
                <a:solidFill>
                  <a:schemeClr val="tx1">
                    <a:lumMod val="75000"/>
                    <a:lumOff val="25000"/>
                  </a:schemeClr>
                </a:solidFill>
                <a:latin typeface="+mn-ea"/>
                <a:ea typeface="+mn-ea"/>
                <a:cs typeface="メイリオ" pitchFamily="50" charset="-128"/>
              </a:rPr>
              <a:t>重要事項確認事項</a:t>
            </a:r>
          </a:p>
          <a:p>
            <a:pPr marL="457200" indent="-457200">
              <a:lnSpc>
                <a:spcPct val="110000"/>
              </a:lnSpc>
              <a:buFont typeface="+mj-lt"/>
              <a:buAutoNum type="arabicPeriod"/>
            </a:pPr>
            <a:r>
              <a:rPr lang="ja-JP" altLang="en-US" sz="1600" b="1" kern="100" dirty="0">
                <a:solidFill>
                  <a:schemeClr val="tx1">
                    <a:lumMod val="75000"/>
                    <a:lumOff val="25000"/>
                  </a:schemeClr>
                </a:solidFill>
                <a:latin typeface="+mn-ea"/>
                <a:ea typeface="+mn-ea"/>
                <a:cs typeface="Times New Roman" panose="02020603050405020304" pitchFamily="18" charset="0"/>
              </a:rPr>
              <a:t>検証結果</a:t>
            </a:r>
            <a:endParaRPr lang="en-US" altLang="ja-JP" sz="16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検証で使用したデータセット</a:t>
            </a: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テキストに基づいた画像生成</a:t>
            </a: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生成モデルのバイアス除去</a:t>
            </a: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ポーズガイド付きの顔画像生成</a:t>
            </a:r>
            <a:endParaRPr lang="en-US" altLang="ja-JP" sz="14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400" kern="100" dirty="0">
                <a:solidFill>
                  <a:schemeClr val="tx1">
                    <a:lumMod val="75000"/>
                    <a:lumOff val="25000"/>
                  </a:schemeClr>
                </a:solidFill>
                <a:latin typeface="+mn-ea"/>
                <a:ea typeface="+mn-ea"/>
                <a:cs typeface="Times New Roman" panose="02020603050405020304" pitchFamily="18" charset="0"/>
              </a:rPr>
              <a:t>推論時間についての比較</a:t>
            </a:r>
            <a:endParaRPr lang="ja-JP" altLang="en-US" sz="1600" kern="100" dirty="0">
              <a:solidFill>
                <a:schemeClr val="tx1">
                  <a:lumMod val="75000"/>
                  <a:lumOff val="25000"/>
                </a:schemeClr>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84421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他の</a:t>
            </a:r>
            <a:r>
              <a:rPr kumimoji="1" lang="en-US" altLang="ja-JP" sz="1600" b="1" i="0" u="sng" strike="noStrike" kern="1200" cap="none" spc="0" normalizeH="0" baseline="0" noProof="0" dirty="0">
                <a:ln>
                  <a:noFill/>
                </a:ln>
                <a:solidFill>
                  <a:srgbClr val="5B9BD5">
                    <a:lumMod val="50000"/>
                  </a:srgbClr>
                </a:solidFill>
                <a:effectLst/>
                <a:uLnTx/>
                <a:uFillTx/>
                <a:latin typeface="+mn-ea"/>
                <a:ea typeface="+mn-ea"/>
                <a:cs typeface="+mn-cs"/>
              </a:rPr>
              <a:t>CLIP</a:t>
            </a: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ガイド付き画像生成モデル比較</a:t>
            </a:r>
            <a:endParaRPr lang="en-US" altLang="ja-JP" sz="1600" b="1" dirty="0">
              <a:solidFill>
                <a:schemeClr val="tx1">
                  <a:lumMod val="75000"/>
                  <a:lumOff val="25000"/>
                </a:schemeClr>
              </a:solidFill>
              <a:latin typeface="+mn-ea"/>
              <a:ea typeface="+mn-ea"/>
            </a:endParaRPr>
          </a:p>
          <a:p>
            <a:pPr>
              <a:spcBef>
                <a:spcPts val="0"/>
              </a:spcBef>
            </a:pPr>
            <a:r>
              <a:rPr kumimoji="1" lang="ja-JP" altLang="en-US" sz="1600" dirty="0">
                <a:solidFill>
                  <a:schemeClr val="tx1">
                    <a:lumMod val="75000"/>
                    <a:lumOff val="25000"/>
                  </a:schemeClr>
                </a:solidFill>
                <a:latin typeface="+mn-ea"/>
                <a:ea typeface="+mn-ea"/>
              </a:rPr>
              <a:t>それぞれのモデルで生成した画像は以下の通りとなった。</a:t>
            </a:r>
            <a:endParaRPr kumimoji="1" lang="en-US" altLang="ja-JP" sz="1600" dirty="0">
              <a:solidFill>
                <a:schemeClr val="tx1">
                  <a:lumMod val="75000"/>
                  <a:lumOff val="25000"/>
                </a:schemeClr>
              </a:solidFill>
              <a:latin typeface="+mn-ea"/>
              <a:ea typeface="+mn-ea"/>
            </a:endParaRPr>
          </a:p>
          <a:p>
            <a:pPr>
              <a:spcBef>
                <a:spcPts val="0"/>
              </a:spcBef>
            </a:pPr>
            <a:r>
              <a:rPr kumimoji="1" lang="en-US" altLang="ja-JP" sz="1600" dirty="0" err="1">
                <a:solidFill>
                  <a:schemeClr val="tx1">
                    <a:lumMod val="75000"/>
                    <a:lumOff val="25000"/>
                  </a:schemeClr>
                </a:solidFill>
                <a:latin typeface="+mn-ea"/>
                <a:ea typeface="+mn-ea"/>
              </a:rPr>
              <a:t>PromptGen</a:t>
            </a:r>
            <a:r>
              <a:rPr kumimoji="1" lang="ja-JP" altLang="en-US" sz="1600" dirty="0">
                <a:solidFill>
                  <a:schemeClr val="tx1">
                    <a:lumMod val="75000"/>
                    <a:lumOff val="25000"/>
                  </a:schemeClr>
                </a:solidFill>
                <a:latin typeface="+mn-ea"/>
                <a:ea typeface="+mn-ea"/>
              </a:rPr>
              <a:t>は、多様で高品質な赤ちゃんの画像を生成したのに対し、</a:t>
            </a:r>
            <a:r>
              <a:rPr kumimoji="1" lang="en-US" altLang="ja-JP" sz="1600" dirty="0">
                <a:solidFill>
                  <a:schemeClr val="tx1">
                    <a:lumMod val="75000"/>
                    <a:lumOff val="25000"/>
                  </a:schemeClr>
                </a:solidFill>
                <a:latin typeface="+mn-ea"/>
                <a:ea typeface="+mn-ea"/>
              </a:rPr>
              <a:t>StyleCLIP</a:t>
            </a:r>
            <a:r>
              <a:rPr kumimoji="1" lang="ja-JP" altLang="en-US" sz="1600" dirty="0">
                <a:solidFill>
                  <a:schemeClr val="tx1">
                    <a:lumMod val="75000"/>
                    <a:lumOff val="25000"/>
                  </a:schemeClr>
                </a:solidFill>
                <a:latin typeface="+mn-ea"/>
                <a:ea typeface="+mn-ea"/>
              </a:rPr>
              <a:t>は制御性と画質が悪く、</a:t>
            </a:r>
            <a:r>
              <a:rPr kumimoji="1" lang="en-US" altLang="ja-JP" sz="1600" dirty="0">
                <a:solidFill>
                  <a:schemeClr val="tx1">
                    <a:lumMod val="75000"/>
                    <a:lumOff val="25000"/>
                  </a:schemeClr>
                </a:solidFill>
                <a:latin typeface="+mn-ea"/>
                <a:ea typeface="+mn-ea"/>
              </a:rPr>
              <a:t>StyleGAN2-NADA</a:t>
            </a:r>
            <a:r>
              <a:rPr kumimoji="1" lang="ja-JP" altLang="en-US" sz="1600" dirty="0">
                <a:solidFill>
                  <a:schemeClr val="tx1">
                    <a:lumMod val="75000"/>
                    <a:lumOff val="25000"/>
                  </a:schemeClr>
                </a:solidFill>
                <a:latin typeface="+mn-ea"/>
                <a:ea typeface="+mn-ea"/>
              </a:rPr>
              <a:t>は赤ちゃんのような大人の画像を生成していた。</a:t>
            </a:r>
            <a:endParaRPr kumimoji="1"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20</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257005332"/>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テキストに基づいた画像生成</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8" name="グループ化 7">
            <a:extLst>
              <a:ext uri="{FF2B5EF4-FFF2-40B4-BE49-F238E27FC236}">
                <a16:creationId xmlns:a16="http://schemas.microsoft.com/office/drawing/2014/main" id="{048BE366-63FF-3C64-1F1B-3E15C043718A}"/>
              </a:ext>
            </a:extLst>
          </p:cNvPr>
          <p:cNvGrpSpPr/>
          <p:nvPr/>
        </p:nvGrpSpPr>
        <p:grpSpPr>
          <a:xfrm>
            <a:off x="414437" y="3098800"/>
            <a:ext cx="11363126" cy="1814168"/>
            <a:chOff x="0" y="2398810"/>
            <a:chExt cx="12192000" cy="2060380"/>
          </a:xfrm>
        </p:grpSpPr>
        <p:pic>
          <p:nvPicPr>
            <p:cNvPr id="5" name="図 4">
              <a:extLst>
                <a:ext uri="{FF2B5EF4-FFF2-40B4-BE49-F238E27FC236}">
                  <a16:creationId xmlns:a16="http://schemas.microsoft.com/office/drawing/2014/main" id="{0ACDC404-0D6D-9A9B-CEFE-C577E779168F}"/>
                </a:ext>
              </a:extLst>
            </p:cNvPr>
            <p:cNvPicPr>
              <a:picLocks noChangeAspect="1"/>
            </p:cNvPicPr>
            <p:nvPr/>
          </p:nvPicPr>
          <p:blipFill>
            <a:blip r:embed="rId3"/>
            <a:stretch>
              <a:fillRect/>
            </a:stretch>
          </p:blipFill>
          <p:spPr>
            <a:xfrm>
              <a:off x="0" y="2398810"/>
              <a:ext cx="12192000" cy="2060380"/>
            </a:xfrm>
            <a:prstGeom prst="rect">
              <a:avLst/>
            </a:prstGeom>
            <a:ln>
              <a:solidFill>
                <a:srgbClr val="002060"/>
              </a:solidFill>
            </a:ln>
          </p:spPr>
        </p:pic>
        <p:sp>
          <p:nvSpPr>
            <p:cNvPr id="7" name="四角形: 角を丸くする 6">
              <a:extLst>
                <a:ext uri="{FF2B5EF4-FFF2-40B4-BE49-F238E27FC236}">
                  <a16:creationId xmlns:a16="http://schemas.microsoft.com/office/drawing/2014/main" id="{AA7FA820-5FBE-9110-9A78-7EC25D34CC09}"/>
                </a:ext>
              </a:extLst>
            </p:cNvPr>
            <p:cNvSpPr/>
            <p:nvPr/>
          </p:nvSpPr>
          <p:spPr>
            <a:xfrm>
              <a:off x="8127369" y="2434224"/>
              <a:ext cx="4064631" cy="20005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402033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様々なテキストを用いた</a:t>
            </a:r>
            <a:r>
              <a:rPr kumimoji="1" lang="en-US" altLang="ja-JP" sz="1600" b="1" i="0" u="sng" strike="noStrike" kern="1200" cap="none" spc="0" normalizeH="0" baseline="0" noProof="0" dirty="0">
                <a:ln>
                  <a:noFill/>
                </a:ln>
                <a:solidFill>
                  <a:srgbClr val="5B9BD5">
                    <a:lumMod val="50000"/>
                  </a:srgbClr>
                </a:solidFill>
                <a:effectLst/>
                <a:uLnTx/>
                <a:uFillTx/>
                <a:latin typeface="+mn-ea"/>
                <a:ea typeface="+mn-ea"/>
                <a:cs typeface="+mn-cs"/>
              </a:rPr>
              <a:t>PromptGen</a:t>
            </a:r>
          </a:p>
          <a:p>
            <a:pPr>
              <a:spcBef>
                <a:spcPts val="0"/>
              </a:spcBef>
            </a:pPr>
            <a:r>
              <a:rPr lang="en-US" altLang="ja-JP" sz="1600" dirty="0">
                <a:solidFill>
                  <a:schemeClr val="tx1">
                    <a:lumMod val="75000"/>
                    <a:lumOff val="25000"/>
                  </a:schemeClr>
                </a:solidFill>
                <a:latin typeface="+mn-ea"/>
                <a:ea typeface="+mn-ea"/>
              </a:rPr>
              <a:t>AFHQ</a:t>
            </a:r>
            <a:r>
              <a:rPr lang="ja-JP" altLang="en-US" sz="1600" dirty="0">
                <a:solidFill>
                  <a:schemeClr val="tx1">
                    <a:lumMod val="75000"/>
                    <a:lumOff val="25000"/>
                  </a:schemeClr>
                </a:solidFill>
                <a:latin typeface="+mn-ea"/>
                <a:ea typeface="+mn-ea"/>
              </a:rPr>
              <a:t>データセットと</a:t>
            </a:r>
            <a:r>
              <a:rPr lang="en-US" altLang="ja-JP" sz="1600" dirty="0">
                <a:solidFill>
                  <a:schemeClr val="tx1">
                    <a:lumMod val="75000"/>
                    <a:lumOff val="25000"/>
                  </a:schemeClr>
                </a:solidFill>
                <a:latin typeface="+mn-ea"/>
                <a:ea typeface="+mn-ea"/>
              </a:rPr>
              <a:t>Landscape-HQ</a:t>
            </a:r>
            <a:r>
              <a:rPr lang="ja-JP" altLang="en-US" sz="1600" dirty="0">
                <a:solidFill>
                  <a:schemeClr val="tx1">
                    <a:lumMod val="75000"/>
                    <a:lumOff val="25000"/>
                  </a:schemeClr>
                </a:solidFill>
                <a:latin typeface="+mn-ea"/>
                <a:ea typeface="+mn-ea"/>
              </a:rPr>
              <a:t>データセットそれぞれで学習した</a:t>
            </a:r>
            <a:r>
              <a:rPr lang="en-US" altLang="ja-JP" sz="1600" dirty="0">
                <a:solidFill>
                  <a:schemeClr val="tx1">
                    <a:lumMod val="75000"/>
                    <a:lumOff val="25000"/>
                  </a:schemeClr>
                </a:solidFill>
                <a:latin typeface="+mn-ea"/>
                <a:ea typeface="+mn-ea"/>
              </a:rPr>
              <a:t>StyleGAN2</a:t>
            </a:r>
            <a:r>
              <a:rPr lang="ja-JP" altLang="en-US" sz="1600" dirty="0">
                <a:solidFill>
                  <a:schemeClr val="tx1">
                    <a:lumMod val="75000"/>
                    <a:lumOff val="25000"/>
                  </a:schemeClr>
                </a:solidFill>
                <a:latin typeface="+mn-ea"/>
                <a:ea typeface="+mn-ea"/>
              </a:rPr>
              <a:t>に対して、それぞれ</a:t>
            </a:r>
            <a:r>
              <a:rPr lang="en-US" altLang="ja-JP" sz="1600" dirty="0">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を適用して、</a:t>
            </a:r>
            <a:r>
              <a:rPr lang="en-US" altLang="ja-JP" sz="1600" dirty="0">
                <a:solidFill>
                  <a:schemeClr val="tx1">
                    <a:lumMod val="75000"/>
                    <a:lumOff val="25000"/>
                  </a:schemeClr>
                </a:solidFill>
                <a:latin typeface="+mn-ea"/>
                <a:ea typeface="+mn-ea"/>
              </a:rPr>
              <a:t>(d)</a:t>
            </a:r>
            <a:r>
              <a:rPr lang="ja-JP" altLang="en-US" sz="1600" dirty="0">
                <a:solidFill>
                  <a:schemeClr val="tx1">
                    <a:lumMod val="75000"/>
                    <a:lumOff val="25000"/>
                  </a:schemeClr>
                </a:solidFill>
                <a:latin typeface="+mn-ea"/>
                <a:ea typeface="+mn-ea"/>
              </a:rPr>
              <a:t>猫の画像 、</a:t>
            </a:r>
            <a:r>
              <a:rPr lang="en-US" altLang="ja-JP" sz="1600" dirty="0">
                <a:solidFill>
                  <a:schemeClr val="tx1">
                    <a:lumMod val="75000"/>
                    <a:lumOff val="25000"/>
                  </a:schemeClr>
                </a:solidFill>
                <a:latin typeface="+mn-ea"/>
                <a:ea typeface="+mn-ea"/>
              </a:rPr>
              <a:t>(e)</a:t>
            </a:r>
            <a:r>
              <a:rPr lang="ja-JP" altLang="en-US" sz="1600" dirty="0">
                <a:solidFill>
                  <a:schemeClr val="tx1">
                    <a:lumMod val="75000"/>
                    <a:lumOff val="25000"/>
                  </a:schemeClr>
                </a:solidFill>
                <a:latin typeface="+mn-ea"/>
                <a:ea typeface="+mn-ea"/>
              </a:rPr>
              <a:t>秋の風景画像、</a:t>
            </a:r>
            <a:r>
              <a:rPr lang="en-US" altLang="ja-JP" sz="1600" dirty="0">
                <a:solidFill>
                  <a:schemeClr val="tx1">
                    <a:lumMod val="75000"/>
                    <a:lumOff val="25000"/>
                  </a:schemeClr>
                </a:solidFill>
                <a:latin typeface="+mn-ea"/>
                <a:ea typeface="+mn-ea"/>
              </a:rPr>
              <a:t>(f)</a:t>
            </a:r>
            <a:r>
              <a:rPr lang="ja-JP" altLang="en-US" sz="1600" dirty="0">
                <a:solidFill>
                  <a:schemeClr val="tx1">
                    <a:lumMod val="75000"/>
                    <a:lumOff val="25000"/>
                  </a:schemeClr>
                </a:solidFill>
                <a:latin typeface="+mn-ea"/>
                <a:ea typeface="+mn-ea"/>
              </a:rPr>
              <a:t>冬の風景画像を生成した結果、下図のようになった。</a:t>
            </a:r>
            <a:endParaRPr lang="en-US" altLang="ja-JP" sz="1600" b="1" dirty="0">
              <a:solidFill>
                <a:schemeClr val="tx1">
                  <a:lumMod val="75000"/>
                  <a:lumOff val="25000"/>
                </a:schemeClr>
              </a:solidFill>
              <a:latin typeface="+mn-ea"/>
              <a:ea typeface="+mn-ea"/>
            </a:endParaRPr>
          </a:p>
          <a:p>
            <a:pPr>
              <a:spcBef>
                <a:spcPts val="0"/>
              </a:spcBef>
            </a:pPr>
            <a:r>
              <a:rPr lang="ja-JP" altLang="en-US" sz="1600" dirty="0">
                <a:solidFill>
                  <a:schemeClr val="tx1">
                    <a:lumMod val="75000"/>
                    <a:lumOff val="25000"/>
                  </a:schemeClr>
                </a:solidFill>
                <a:latin typeface="+mn-ea"/>
                <a:ea typeface="+mn-ea"/>
              </a:rPr>
              <a:t>画像の下にある文章は、その画像を生成したときのテキストプロンプトである。</a:t>
            </a:r>
            <a:endParaRPr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21</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77487315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テキストに基づいた画像生成</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7" name="グループ化 6">
            <a:extLst>
              <a:ext uri="{FF2B5EF4-FFF2-40B4-BE49-F238E27FC236}">
                <a16:creationId xmlns:a16="http://schemas.microsoft.com/office/drawing/2014/main" id="{35F93026-61C9-C373-2B95-DEA1DAACEC50}"/>
              </a:ext>
            </a:extLst>
          </p:cNvPr>
          <p:cNvGrpSpPr/>
          <p:nvPr/>
        </p:nvGrpSpPr>
        <p:grpSpPr>
          <a:xfrm>
            <a:off x="635596" y="3070459"/>
            <a:ext cx="11001347" cy="2049153"/>
            <a:chOff x="635596" y="3070459"/>
            <a:chExt cx="11001347" cy="2049153"/>
          </a:xfrm>
        </p:grpSpPr>
        <p:sp>
          <p:nvSpPr>
            <p:cNvPr id="3" name="正方形/長方形 2">
              <a:extLst>
                <a:ext uri="{FF2B5EF4-FFF2-40B4-BE49-F238E27FC236}">
                  <a16:creationId xmlns:a16="http://schemas.microsoft.com/office/drawing/2014/main" id="{9572610B-3779-E42E-D1D1-01375B1FD93F}"/>
                </a:ext>
              </a:extLst>
            </p:cNvPr>
            <p:cNvSpPr/>
            <p:nvPr/>
          </p:nvSpPr>
          <p:spPr>
            <a:xfrm>
              <a:off x="635596" y="3070459"/>
              <a:ext cx="11001347" cy="204915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5" name="グループ化 14">
              <a:extLst>
                <a:ext uri="{FF2B5EF4-FFF2-40B4-BE49-F238E27FC236}">
                  <a16:creationId xmlns:a16="http://schemas.microsoft.com/office/drawing/2014/main" id="{CA19D160-E64F-8A93-A66B-7011CA1A22B7}"/>
                </a:ext>
              </a:extLst>
            </p:cNvPr>
            <p:cNvGrpSpPr/>
            <p:nvPr/>
          </p:nvGrpSpPr>
          <p:grpSpPr>
            <a:xfrm>
              <a:off x="706767" y="3134495"/>
              <a:ext cx="10849636" cy="1971675"/>
              <a:chOff x="892342" y="3188155"/>
              <a:chExt cx="10849636" cy="1971675"/>
            </a:xfrm>
          </p:grpSpPr>
          <p:pic>
            <p:nvPicPr>
              <p:cNvPr id="5" name="図 4">
                <a:extLst>
                  <a:ext uri="{FF2B5EF4-FFF2-40B4-BE49-F238E27FC236}">
                    <a16:creationId xmlns:a16="http://schemas.microsoft.com/office/drawing/2014/main" id="{85C22E0C-7D11-F2D9-9C51-3ABFD5541465}"/>
                  </a:ext>
                </a:extLst>
              </p:cNvPr>
              <p:cNvPicPr>
                <a:picLocks noChangeAspect="1"/>
              </p:cNvPicPr>
              <p:nvPr/>
            </p:nvPicPr>
            <p:blipFill>
              <a:blip r:embed="rId3"/>
              <a:stretch>
                <a:fillRect/>
              </a:stretch>
            </p:blipFill>
            <p:spPr>
              <a:xfrm>
                <a:off x="892342" y="3531968"/>
                <a:ext cx="4105936" cy="1403441"/>
              </a:xfrm>
              <a:prstGeom prst="rect">
                <a:avLst/>
              </a:prstGeom>
            </p:spPr>
          </p:pic>
          <p:pic>
            <p:nvPicPr>
              <p:cNvPr id="10" name="図 9">
                <a:extLst>
                  <a:ext uri="{FF2B5EF4-FFF2-40B4-BE49-F238E27FC236}">
                    <a16:creationId xmlns:a16="http://schemas.microsoft.com/office/drawing/2014/main" id="{463069B7-5F28-ECA3-83BB-EDE257051603}"/>
                  </a:ext>
                </a:extLst>
              </p:cNvPr>
              <p:cNvPicPr>
                <a:picLocks noChangeAspect="1"/>
              </p:cNvPicPr>
              <p:nvPr/>
            </p:nvPicPr>
            <p:blipFill>
              <a:blip r:embed="rId4"/>
              <a:stretch>
                <a:fillRect/>
              </a:stretch>
            </p:blipFill>
            <p:spPr>
              <a:xfrm>
                <a:off x="4998278" y="3188155"/>
                <a:ext cx="6743700" cy="1971675"/>
              </a:xfrm>
              <a:prstGeom prst="rect">
                <a:avLst/>
              </a:prstGeom>
            </p:spPr>
          </p:pic>
        </p:grpSp>
      </p:grpSp>
      <p:sp>
        <p:nvSpPr>
          <p:cNvPr id="16" name="テキスト ボックス 15">
            <a:extLst>
              <a:ext uri="{FF2B5EF4-FFF2-40B4-BE49-F238E27FC236}">
                <a16:creationId xmlns:a16="http://schemas.microsoft.com/office/drawing/2014/main" id="{767CAC3B-1752-2474-C5FC-129077D284FD}"/>
              </a:ext>
            </a:extLst>
          </p:cNvPr>
          <p:cNvSpPr txBox="1"/>
          <p:nvPr/>
        </p:nvSpPr>
        <p:spPr>
          <a:xfrm>
            <a:off x="706767" y="5225562"/>
            <a:ext cx="4023031" cy="338554"/>
          </a:xfrm>
          <a:prstGeom prst="rect">
            <a:avLst/>
          </a:prstGeom>
          <a:noFill/>
          <a:ln>
            <a:solidFill>
              <a:srgbClr val="002060"/>
            </a:solidFill>
          </a:ln>
        </p:spPr>
        <p:txBody>
          <a:bodyPr wrap="square">
            <a:spAutoFit/>
          </a:bodyPr>
          <a:lstStyle/>
          <a:p>
            <a:pPr algn="ctr"/>
            <a:r>
              <a:rPr kumimoji="1" lang="en-US" altLang="ja-JP" sz="1600" b="0" dirty="0">
                <a:solidFill>
                  <a:srgbClr val="002060"/>
                </a:solidFill>
                <a:latin typeface="+mn-ea"/>
                <a:ea typeface="+mn-ea"/>
              </a:rPr>
              <a:t>"a photo of a British shorthair cat”</a:t>
            </a:r>
            <a:endParaRPr kumimoji="1" lang="ja-JP" altLang="en-US" sz="1600" b="0" dirty="0">
              <a:solidFill>
                <a:srgbClr val="002060"/>
              </a:solidFill>
              <a:latin typeface="+mn-ea"/>
              <a:ea typeface="+mn-ea"/>
            </a:endParaRPr>
          </a:p>
        </p:txBody>
      </p:sp>
      <p:sp>
        <p:nvSpPr>
          <p:cNvPr id="17" name="テキスト ボックス 16">
            <a:extLst>
              <a:ext uri="{FF2B5EF4-FFF2-40B4-BE49-F238E27FC236}">
                <a16:creationId xmlns:a16="http://schemas.microsoft.com/office/drawing/2014/main" id="{F4096756-32AB-DE9F-4A22-81774C484B48}"/>
              </a:ext>
            </a:extLst>
          </p:cNvPr>
          <p:cNvSpPr txBox="1"/>
          <p:nvPr/>
        </p:nvSpPr>
        <p:spPr>
          <a:xfrm>
            <a:off x="4881832" y="5220118"/>
            <a:ext cx="3261269" cy="338554"/>
          </a:xfrm>
          <a:prstGeom prst="rect">
            <a:avLst/>
          </a:prstGeom>
          <a:noFill/>
          <a:ln>
            <a:solidFill>
              <a:srgbClr val="002060"/>
            </a:solidFill>
          </a:ln>
        </p:spPr>
        <p:txBody>
          <a:bodyPr wrap="square">
            <a:spAutoFit/>
          </a:bodyPr>
          <a:lstStyle/>
          <a:p>
            <a:pPr algn="ctr"/>
            <a:r>
              <a:rPr kumimoji="1" lang="en-US" altLang="ja-JP" sz="1600" b="0" dirty="0">
                <a:solidFill>
                  <a:srgbClr val="002060"/>
                </a:solidFill>
                <a:latin typeface="+mn-ea"/>
                <a:ea typeface="+mn-ea"/>
              </a:rPr>
              <a:t> “a photo of autumn</a:t>
            </a:r>
            <a:r>
              <a:rPr lang="ja-JP" altLang="en-US" sz="1600" dirty="0">
                <a:solidFill>
                  <a:srgbClr val="002060"/>
                </a:solidFill>
                <a:latin typeface="+mn-ea"/>
              </a:rPr>
              <a:t> </a:t>
            </a:r>
            <a:r>
              <a:rPr kumimoji="1" lang="en-US" altLang="ja-JP" sz="1600" b="0" dirty="0">
                <a:solidFill>
                  <a:srgbClr val="002060"/>
                </a:solidFill>
                <a:latin typeface="+mn-ea"/>
                <a:ea typeface="+mn-ea"/>
              </a:rPr>
              <a:t>scene"</a:t>
            </a:r>
            <a:endParaRPr kumimoji="1" lang="ja-JP" altLang="en-US" sz="1600" b="0" dirty="0">
              <a:solidFill>
                <a:srgbClr val="002060"/>
              </a:solidFill>
              <a:latin typeface="+mn-ea"/>
              <a:ea typeface="+mn-ea"/>
            </a:endParaRPr>
          </a:p>
        </p:txBody>
      </p:sp>
      <p:sp>
        <p:nvSpPr>
          <p:cNvPr id="18" name="テキスト ボックス 17">
            <a:extLst>
              <a:ext uri="{FF2B5EF4-FFF2-40B4-BE49-F238E27FC236}">
                <a16:creationId xmlns:a16="http://schemas.microsoft.com/office/drawing/2014/main" id="{C81880C3-ED78-6BFB-3DB5-E56DFFB5B678}"/>
              </a:ext>
            </a:extLst>
          </p:cNvPr>
          <p:cNvSpPr txBox="1"/>
          <p:nvPr/>
        </p:nvSpPr>
        <p:spPr>
          <a:xfrm>
            <a:off x="8295133" y="5220118"/>
            <a:ext cx="3261270" cy="338554"/>
          </a:xfrm>
          <a:prstGeom prst="rect">
            <a:avLst/>
          </a:prstGeom>
          <a:noFill/>
          <a:ln>
            <a:solidFill>
              <a:srgbClr val="002060"/>
            </a:solidFill>
          </a:ln>
        </p:spPr>
        <p:txBody>
          <a:bodyPr wrap="square">
            <a:spAutoFit/>
          </a:bodyPr>
          <a:lstStyle/>
          <a:p>
            <a:pPr algn="ctr"/>
            <a:r>
              <a:rPr kumimoji="1" lang="en-US" altLang="ja-JP" sz="1600" b="0" dirty="0">
                <a:solidFill>
                  <a:srgbClr val="002060"/>
                </a:solidFill>
                <a:latin typeface="+mn-ea"/>
                <a:ea typeface="+mn-ea"/>
              </a:rPr>
              <a:t> “a photo of winter</a:t>
            </a:r>
            <a:r>
              <a:rPr lang="ja-JP" altLang="en-US" sz="1600" dirty="0">
                <a:solidFill>
                  <a:srgbClr val="002060"/>
                </a:solidFill>
                <a:latin typeface="+mn-ea"/>
              </a:rPr>
              <a:t> </a:t>
            </a:r>
            <a:r>
              <a:rPr kumimoji="1" lang="en-US" altLang="ja-JP" sz="1600" b="0" dirty="0">
                <a:solidFill>
                  <a:srgbClr val="002060"/>
                </a:solidFill>
                <a:latin typeface="+mn-ea"/>
                <a:ea typeface="+mn-ea"/>
              </a:rPr>
              <a:t>scene"</a:t>
            </a:r>
            <a:endParaRPr kumimoji="1" lang="ja-JP" altLang="en-US" sz="1600" b="0" dirty="0">
              <a:solidFill>
                <a:srgbClr val="002060"/>
              </a:solidFill>
              <a:latin typeface="+mn-ea"/>
              <a:ea typeface="+mn-ea"/>
            </a:endParaRPr>
          </a:p>
        </p:txBody>
      </p:sp>
    </p:spTree>
    <p:extLst>
      <p:ext uri="{BB962C8B-B14F-4D97-AF65-F5344CB8AC3E}">
        <p14:creationId xmlns:p14="http://schemas.microsoft.com/office/powerpoint/2010/main" val="2427911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生成モデルのバイアス除去</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モーメント制約によるバイアス除去</a:t>
            </a:r>
            <a:endParaRPr lang="en-US" altLang="ja-JP" sz="1600" b="1" dirty="0">
              <a:solidFill>
                <a:schemeClr val="tx1">
                  <a:lumMod val="75000"/>
                  <a:lumOff val="25000"/>
                </a:schemeClr>
              </a:solidFill>
              <a:latin typeface="+mn-ea"/>
              <a:ea typeface="+mn-ea"/>
            </a:endParaRPr>
          </a:p>
          <a:p>
            <a:pPr>
              <a:spcBef>
                <a:spcPts val="0"/>
              </a:spcBef>
            </a:pPr>
            <a:r>
              <a:rPr kumimoji="1" lang="en-US" altLang="ja-JP" sz="1600" dirty="0">
                <a:solidFill>
                  <a:schemeClr val="tx1">
                    <a:lumMod val="75000"/>
                    <a:lumOff val="25000"/>
                  </a:schemeClr>
                </a:solidFill>
                <a:latin typeface="+mn-ea"/>
                <a:ea typeface="+mn-ea"/>
              </a:rPr>
              <a:t>FFHQ</a:t>
            </a:r>
            <a:r>
              <a:rPr kumimoji="1" lang="ja-JP" altLang="en-US" sz="1600" dirty="0">
                <a:solidFill>
                  <a:schemeClr val="tx1">
                    <a:lumMod val="75000"/>
                    <a:lumOff val="25000"/>
                  </a:schemeClr>
                </a:solidFill>
                <a:latin typeface="+mn-ea"/>
                <a:ea typeface="+mn-ea"/>
              </a:rPr>
              <a:t>データセットと</a:t>
            </a:r>
            <a:r>
              <a:rPr kumimoji="1" lang="en-US" altLang="ja-JP" sz="1600" dirty="0">
                <a:solidFill>
                  <a:schemeClr val="tx1">
                    <a:lumMod val="75000"/>
                    <a:lumOff val="25000"/>
                  </a:schemeClr>
                </a:solidFill>
                <a:latin typeface="+mn-ea"/>
                <a:ea typeface="+mn-ea"/>
              </a:rPr>
              <a:t>MetFaces</a:t>
            </a:r>
            <a:r>
              <a:rPr kumimoji="1" lang="ja-JP" altLang="en-US" sz="1600" dirty="0">
                <a:solidFill>
                  <a:schemeClr val="tx1">
                    <a:lumMod val="75000"/>
                    <a:lumOff val="25000"/>
                  </a:schemeClr>
                </a:solidFill>
                <a:latin typeface="+mn-ea"/>
                <a:ea typeface="+mn-ea"/>
              </a:rPr>
              <a:t>データセットそれぞれで学習した</a:t>
            </a:r>
            <a:r>
              <a:rPr kumimoji="1" lang="en-US" altLang="ja-JP" sz="1600" dirty="0">
                <a:solidFill>
                  <a:schemeClr val="tx1">
                    <a:lumMod val="75000"/>
                    <a:lumOff val="25000"/>
                  </a:schemeClr>
                </a:solidFill>
                <a:latin typeface="+mn-ea"/>
                <a:ea typeface="+mn-ea"/>
              </a:rPr>
              <a:t>StyleGAN2</a:t>
            </a:r>
            <a:r>
              <a:rPr kumimoji="1" lang="ja-JP" altLang="en-US" sz="1600" dirty="0">
                <a:solidFill>
                  <a:schemeClr val="tx1">
                    <a:lumMod val="75000"/>
                    <a:lumOff val="25000"/>
                  </a:schemeClr>
                </a:solidFill>
                <a:latin typeface="+mn-ea"/>
                <a:ea typeface="+mn-ea"/>
              </a:rPr>
              <a:t>に対して、それぞれ</a:t>
            </a:r>
            <a:r>
              <a:rPr kumimoji="1" lang="en-US" altLang="ja-JP" sz="1600" dirty="0">
                <a:solidFill>
                  <a:schemeClr val="tx1">
                    <a:lumMod val="75000"/>
                    <a:lumOff val="25000"/>
                  </a:schemeClr>
                </a:solidFill>
                <a:latin typeface="+mn-ea"/>
                <a:ea typeface="+mn-ea"/>
              </a:rPr>
              <a:t>PromptGen</a:t>
            </a:r>
            <a:r>
              <a:rPr kumimoji="1" lang="ja-JP" altLang="en-US" sz="1600" dirty="0">
                <a:solidFill>
                  <a:schemeClr val="tx1">
                    <a:lumMod val="75000"/>
                    <a:lumOff val="25000"/>
                  </a:schemeClr>
                </a:solidFill>
                <a:latin typeface="+mn-ea"/>
                <a:ea typeface="+mn-ea"/>
              </a:rPr>
              <a:t>を適用してバイアス除去を行った。</a:t>
            </a:r>
            <a:endParaRPr kumimoji="1" lang="en-US" altLang="ja-JP" sz="1600" dirty="0">
              <a:solidFill>
                <a:schemeClr val="tx1">
                  <a:lumMod val="75000"/>
                  <a:lumOff val="25000"/>
                </a:schemeClr>
              </a:solidFill>
              <a:latin typeface="+mn-ea"/>
              <a:ea typeface="+mn-ea"/>
            </a:endParaRPr>
          </a:p>
        </p:txBody>
      </p:sp>
      <p:graphicFrame>
        <p:nvGraphicFramePr>
          <p:cNvPr id="3" name="表 2">
            <a:extLst>
              <a:ext uri="{FF2B5EF4-FFF2-40B4-BE49-F238E27FC236}">
                <a16:creationId xmlns:a16="http://schemas.microsoft.com/office/drawing/2014/main" id="{671ACC54-295B-3083-FFF0-0FE191EEABF2}"/>
              </a:ext>
            </a:extLst>
          </p:cNvPr>
          <p:cNvGraphicFramePr>
            <a:graphicFrameLocks noGrp="1"/>
          </p:cNvGraphicFramePr>
          <p:nvPr>
            <p:extLst>
              <p:ext uri="{D42A27DB-BD31-4B8C-83A1-F6EECF244321}">
                <p14:modId xmlns:p14="http://schemas.microsoft.com/office/powerpoint/2010/main" val="1603670090"/>
              </p:ext>
            </p:extLst>
          </p:nvPr>
        </p:nvGraphicFramePr>
        <p:xfrm>
          <a:off x="1024512" y="3007458"/>
          <a:ext cx="10142975" cy="1748144"/>
        </p:xfrm>
        <a:graphic>
          <a:graphicData uri="http://schemas.openxmlformats.org/drawingml/2006/table">
            <a:tbl>
              <a:tblPr firstCol="1" bandRow="1">
                <a:tableStyleId>{5C22544A-7EE6-4342-B048-85BDC9FD1C3A}</a:tableStyleId>
              </a:tblPr>
              <a:tblGrid>
                <a:gridCol w="1348449">
                  <a:extLst>
                    <a:ext uri="{9D8B030D-6E8A-4147-A177-3AD203B41FA5}">
                      <a16:colId xmlns:a16="http://schemas.microsoft.com/office/drawing/2014/main" val="823342494"/>
                    </a:ext>
                  </a:extLst>
                </a:gridCol>
                <a:gridCol w="8794526">
                  <a:extLst>
                    <a:ext uri="{9D8B030D-6E8A-4147-A177-3AD203B41FA5}">
                      <a16:colId xmlns:a16="http://schemas.microsoft.com/office/drawing/2014/main" val="2376631471"/>
                    </a:ext>
                  </a:extLst>
                </a:gridCol>
              </a:tblGrid>
              <a:tr h="374940">
                <a:tc>
                  <a:txBody>
                    <a:bodyPr/>
                    <a:lstStyle/>
                    <a:p>
                      <a:pPr algn="ctr"/>
                      <a:r>
                        <a:rPr kumimoji="1" lang="ja-JP" altLang="en-US" sz="1600" dirty="0">
                          <a:solidFill>
                            <a:schemeClr val="bg1"/>
                          </a:solidFill>
                          <a:latin typeface="+mn-ea"/>
                          <a:ea typeface="+mn-ea"/>
                        </a:rPr>
                        <a:t>画像分類器</a:t>
                      </a:r>
                    </a:p>
                  </a:txBody>
                  <a:tcPr anchor="ctr"/>
                </a:tc>
                <a:tc>
                  <a:txBody>
                    <a:bodyPr/>
                    <a:lstStyle/>
                    <a:p>
                      <a:pPr algn="l"/>
                      <a:r>
                        <a:rPr kumimoji="1" lang="en-US" altLang="ja-JP" sz="1600" dirty="0">
                          <a:solidFill>
                            <a:schemeClr val="tx1"/>
                          </a:solidFill>
                          <a:latin typeface="+mn-ea"/>
                          <a:ea typeface="+mn-ea"/>
                        </a:rPr>
                        <a:t>FairFace(</a:t>
                      </a:r>
                      <a:r>
                        <a:rPr kumimoji="1" lang="en-US" altLang="ja-JP" sz="1600" dirty="0">
                          <a:solidFill>
                            <a:srgbClr val="0563C1"/>
                          </a:solidFill>
                          <a:latin typeface="+mn-ea"/>
                          <a:ea typeface="+mn-ea"/>
                          <a:hlinkClick r:id="rId3">
                            <a:extLst>
                              <a:ext uri="{A12FA001-AC4F-418D-AE19-62706E023703}">
                                <ahyp:hlinkClr xmlns:ahyp="http://schemas.microsoft.com/office/drawing/2018/hyperlinkcolor" val="tx"/>
                              </a:ext>
                            </a:extLst>
                          </a:hlinkClick>
                        </a:rPr>
                        <a:t>FairFace: Face attribute dataset for balanced race,</a:t>
                      </a:r>
                    </a:p>
                    <a:p>
                      <a:pPr algn="l"/>
                      <a:r>
                        <a:rPr kumimoji="1" lang="en-US" altLang="ja-JP" sz="1600" dirty="0">
                          <a:solidFill>
                            <a:srgbClr val="0563C1"/>
                          </a:solidFill>
                          <a:latin typeface="+mn-ea"/>
                          <a:ea typeface="+mn-ea"/>
                          <a:hlinkClick r:id="rId3">
                            <a:extLst>
                              <a:ext uri="{A12FA001-AC4F-418D-AE19-62706E023703}">
                                <ahyp:hlinkClr xmlns:ahyp="http://schemas.microsoft.com/office/drawing/2018/hyperlinkcolor" val="tx"/>
                              </a:ext>
                            </a:extLst>
                          </a:hlinkClick>
                        </a:rPr>
                        <a:t>gender, and age for bias measurement and mitigation</a:t>
                      </a:r>
                      <a:endParaRPr kumimoji="1" lang="en-US" altLang="ja-JP" sz="1600" dirty="0">
                        <a:solidFill>
                          <a:schemeClr val="tx1">
                            <a:lumMod val="75000"/>
                            <a:lumOff val="25000"/>
                          </a:schemeClr>
                        </a:solidFill>
                        <a:latin typeface="+mn-ea"/>
                        <a:ea typeface="+mn-ea"/>
                      </a:endParaRPr>
                    </a:p>
                    <a:p>
                      <a:pPr algn="l"/>
                      <a:r>
                        <a:rPr kumimoji="1" lang="ja-JP" altLang="en-US" sz="1600" dirty="0">
                          <a:solidFill>
                            <a:schemeClr val="tx1"/>
                          </a:solidFill>
                          <a:latin typeface="+mn-ea"/>
                          <a:ea typeface="+mn-ea"/>
                        </a:rPr>
                        <a:t>という、人種や年齢、性別などのバランスが取れている大規模顔画像データセットで学習した画像分類器を使用する。</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4128078063"/>
                  </a:ext>
                </a:extLst>
              </a:tr>
              <a:tr h="681344">
                <a:tc>
                  <a:txBody>
                    <a:bodyPr/>
                    <a:lstStyle/>
                    <a:p>
                      <a:pPr algn="ctr"/>
                      <a:r>
                        <a:rPr kumimoji="1" lang="ja-JP" altLang="en-US" sz="1600" dirty="0">
                          <a:solidFill>
                            <a:schemeClr val="bg1"/>
                          </a:solidFill>
                          <a:latin typeface="+mn-ea"/>
                          <a:ea typeface="+mn-ea"/>
                        </a:rPr>
                        <a:t>制御方法</a:t>
                      </a:r>
                    </a:p>
                  </a:txBody>
                  <a:tcPr anchor="ctr"/>
                </a:tc>
                <a:tc>
                  <a:txBody>
                    <a:bodyPr/>
                    <a:lstStyle/>
                    <a:p>
                      <a:pPr algn="l"/>
                      <a:r>
                        <a:rPr kumimoji="1" lang="ja-JP" altLang="en-US" sz="1600" dirty="0">
                          <a:solidFill>
                            <a:schemeClr val="tx1"/>
                          </a:solidFill>
                          <a:latin typeface="+mn-ea"/>
                          <a:ea typeface="+mn-ea"/>
                        </a:rPr>
                        <a:t>モーメント制約を使用して、人種、年齢が等しい確率で出現するように、</a:t>
                      </a:r>
                      <a:r>
                        <a:rPr kumimoji="1" lang="en-US" altLang="ja-JP" sz="1600" dirty="0">
                          <a:solidFill>
                            <a:schemeClr val="tx1"/>
                          </a:solidFill>
                          <a:latin typeface="+mn-ea"/>
                          <a:ea typeface="+mn-ea"/>
                        </a:rPr>
                        <a:t>μ</a:t>
                      </a:r>
                      <a:r>
                        <a:rPr kumimoji="1" lang="ja-JP" altLang="en-US" sz="1600" dirty="0">
                          <a:solidFill>
                            <a:schemeClr val="tx1"/>
                          </a:solidFill>
                          <a:latin typeface="+mn-ea"/>
                          <a:ea typeface="+mn-ea"/>
                        </a:rPr>
                        <a:t>の値を設定する。また、</a:t>
                      </a:r>
                      <a:r>
                        <a:rPr kumimoji="1" lang="en-US" altLang="ja-JP" sz="1600" dirty="0">
                          <a:solidFill>
                            <a:schemeClr val="tx1"/>
                          </a:solidFill>
                          <a:latin typeface="+mn-ea"/>
                          <a:ea typeface="+mn-ea"/>
                        </a:rPr>
                        <a:t>β</a:t>
                      </a:r>
                      <a:r>
                        <a:rPr kumimoji="1" lang="ja-JP" altLang="en-US" sz="1600" dirty="0">
                          <a:solidFill>
                            <a:schemeClr val="tx1"/>
                          </a:solidFill>
                          <a:latin typeface="+mn-ea"/>
                          <a:ea typeface="+mn-ea"/>
                        </a:rPr>
                        <a:t>を</a:t>
                      </a:r>
                      <a:r>
                        <a:rPr kumimoji="1" lang="en-US" altLang="ja-JP" sz="1600" dirty="0">
                          <a:solidFill>
                            <a:schemeClr val="tx1"/>
                          </a:solidFill>
                          <a:latin typeface="+mn-ea"/>
                          <a:ea typeface="+mn-ea"/>
                        </a:rPr>
                        <a:t>λβ</a:t>
                      </a:r>
                      <a:r>
                        <a:rPr kumimoji="1" lang="ja-JP" altLang="en-US" sz="1600" dirty="0">
                          <a:solidFill>
                            <a:schemeClr val="tx1"/>
                          </a:solidFill>
                          <a:latin typeface="+mn-ea"/>
                          <a:ea typeface="+mn-ea"/>
                        </a:rPr>
                        <a:t>と置き換えて、人種と年齢の複数の制御の元でモーメント制約を実施する。</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2824992613"/>
                  </a:ext>
                </a:extLst>
              </a:tr>
            </a:tbl>
          </a:graphicData>
        </a:graphic>
      </p:graphicFrame>
      <p:sp>
        <p:nvSpPr>
          <p:cNvPr id="5" name="テキスト ボックス 4">
            <a:extLst>
              <a:ext uri="{FF2B5EF4-FFF2-40B4-BE49-F238E27FC236}">
                <a16:creationId xmlns:a16="http://schemas.microsoft.com/office/drawing/2014/main" id="{AB3CC3C4-933B-FE10-A6D1-C16A2A95A82A}"/>
              </a:ext>
            </a:extLst>
          </p:cNvPr>
          <p:cNvSpPr txBox="1"/>
          <p:nvPr/>
        </p:nvSpPr>
        <p:spPr>
          <a:xfrm>
            <a:off x="733572" y="2638126"/>
            <a:ext cx="1684421"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sz="1800" b="1" dirty="0">
                <a:solidFill>
                  <a:schemeClr val="accent1">
                    <a:lumMod val="75000"/>
                  </a:schemeClr>
                </a:solidFill>
              </a:rPr>
              <a:t>検証条件</a:t>
            </a:r>
          </a:p>
        </p:txBody>
      </p:sp>
    </p:spTree>
    <p:extLst>
      <p:ext uri="{BB962C8B-B14F-4D97-AF65-F5344CB8AC3E}">
        <p14:creationId xmlns:p14="http://schemas.microsoft.com/office/powerpoint/2010/main" val="403778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57394687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生成モデルのバイアス除去</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モーメント制約によるバイアス除去</a:t>
            </a:r>
            <a:endParaRPr lang="en-US" altLang="ja-JP" sz="1600" b="1" dirty="0">
              <a:solidFill>
                <a:schemeClr val="tx1">
                  <a:lumMod val="75000"/>
                  <a:lumOff val="25000"/>
                </a:schemeClr>
              </a:solidFill>
              <a:latin typeface="+mn-ea"/>
              <a:ea typeface="+mn-ea"/>
            </a:endParaRPr>
          </a:p>
          <a:p>
            <a:pPr>
              <a:spcBef>
                <a:spcPts val="0"/>
              </a:spcBef>
            </a:pPr>
            <a:r>
              <a:rPr lang="en-US" altLang="ja-JP" sz="1600" dirty="0">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でバイアス除去を行った結果、下図のようになった。</a:t>
            </a:r>
          </a:p>
          <a:p>
            <a:pPr>
              <a:spcBef>
                <a:spcPts val="0"/>
              </a:spcBef>
            </a:pPr>
            <a:r>
              <a:rPr lang="en-US" altLang="ja-JP" sz="1600" dirty="0">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適用前は、</a:t>
            </a:r>
            <a:r>
              <a:rPr lang="en-US" altLang="ja-JP" sz="1600" dirty="0">
                <a:solidFill>
                  <a:schemeClr val="tx1">
                    <a:lumMod val="75000"/>
                    <a:lumOff val="25000"/>
                  </a:schemeClr>
                </a:solidFill>
                <a:latin typeface="+mn-ea"/>
                <a:ea typeface="+mn-ea"/>
              </a:rPr>
              <a:t>StyleGAN2</a:t>
            </a:r>
            <a:r>
              <a:rPr lang="ja-JP" altLang="en-US" sz="1600" dirty="0">
                <a:solidFill>
                  <a:schemeClr val="tx1">
                    <a:lumMod val="75000"/>
                    <a:lumOff val="25000"/>
                  </a:schemeClr>
                </a:solidFill>
                <a:latin typeface="+mn-ea"/>
                <a:ea typeface="+mn-ea"/>
              </a:rPr>
              <a:t>が人種や性別に偏りのある画像を生成していたが、</a:t>
            </a:r>
            <a:r>
              <a:rPr lang="en-US" altLang="ja-JP" sz="1600" dirty="0">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適用後は、年齢、性別ともに生成の偏りが軽減されていた。例えば（</a:t>
            </a:r>
            <a:r>
              <a:rPr lang="en-US" altLang="ja-JP" sz="1600" dirty="0">
                <a:solidFill>
                  <a:schemeClr val="tx1">
                    <a:lumMod val="75000"/>
                    <a:lumOff val="25000"/>
                  </a:schemeClr>
                </a:solidFill>
                <a:latin typeface="+mn-ea"/>
                <a:ea typeface="+mn-ea"/>
              </a:rPr>
              <a:t>a</a:t>
            </a:r>
            <a:r>
              <a:rPr lang="ja-JP" altLang="en-US" sz="1600" dirty="0">
                <a:solidFill>
                  <a:schemeClr val="tx1">
                    <a:lumMod val="75000"/>
                    <a:lumOff val="25000"/>
                  </a:schemeClr>
                </a:solidFill>
                <a:latin typeface="+mn-ea"/>
                <a:ea typeface="+mn-ea"/>
              </a:rPr>
              <a:t>）の場合、一番左の「</a:t>
            </a:r>
            <a:r>
              <a:rPr lang="en-US" altLang="ja-JP" sz="1600" dirty="0">
                <a:solidFill>
                  <a:schemeClr val="tx1">
                    <a:lumMod val="75000"/>
                    <a:lumOff val="25000"/>
                  </a:schemeClr>
                </a:solidFill>
                <a:latin typeface="+mn-ea"/>
                <a:ea typeface="+mn-ea"/>
              </a:rPr>
              <a:t>white(</a:t>
            </a:r>
            <a:r>
              <a:rPr lang="ja-JP" altLang="en-US" sz="1600" dirty="0">
                <a:solidFill>
                  <a:schemeClr val="tx1">
                    <a:lumMod val="75000"/>
                    <a:lumOff val="25000"/>
                  </a:schemeClr>
                </a:solidFill>
                <a:latin typeface="+mn-ea"/>
                <a:ea typeface="+mn-ea"/>
              </a:rPr>
              <a:t>白人</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」の生成が</a:t>
            </a:r>
            <a:r>
              <a:rPr lang="en-US" altLang="ja-JP" sz="1600" dirty="0">
                <a:solidFill>
                  <a:schemeClr val="tx1">
                    <a:lumMod val="75000"/>
                    <a:lumOff val="25000"/>
                  </a:schemeClr>
                </a:solidFill>
                <a:latin typeface="+mn-ea"/>
                <a:ea typeface="+mn-ea"/>
              </a:rPr>
              <a:t>PromptGen(λ=2)</a:t>
            </a:r>
            <a:r>
              <a:rPr lang="ja-JP" altLang="en-US" sz="1600" dirty="0">
                <a:solidFill>
                  <a:schemeClr val="tx1">
                    <a:lumMod val="75000"/>
                    <a:lumOff val="25000"/>
                  </a:schemeClr>
                </a:solidFill>
                <a:latin typeface="+mn-ea"/>
                <a:ea typeface="+mn-ea"/>
              </a:rPr>
              <a:t>だと、他の人種と同程度の割合で生成するように抑制されていた。</a:t>
            </a:r>
            <a:endParaRPr lang="en-US" altLang="ja-JP" sz="1600" b="1" dirty="0">
              <a:solidFill>
                <a:schemeClr val="tx1">
                  <a:lumMod val="75000"/>
                  <a:lumOff val="25000"/>
                </a:schemeClr>
              </a:solidFill>
              <a:latin typeface="+mn-ea"/>
              <a:ea typeface="+mn-ea"/>
            </a:endParaRPr>
          </a:p>
        </p:txBody>
      </p:sp>
      <p:pic>
        <p:nvPicPr>
          <p:cNvPr id="7" name="図 6">
            <a:extLst>
              <a:ext uri="{FF2B5EF4-FFF2-40B4-BE49-F238E27FC236}">
                <a16:creationId xmlns:a16="http://schemas.microsoft.com/office/drawing/2014/main" id="{C946E0E7-A04D-7D1A-81CF-DE0A6CBCCCAD}"/>
              </a:ext>
            </a:extLst>
          </p:cNvPr>
          <p:cNvPicPr>
            <a:picLocks noChangeAspect="1"/>
          </p:cNvPicPr>
          <p:nvPr/>
        </p:nvPicPr>
        <p:blipFill>
          <a:blip r:embed="rId3"/>
          <a:stretch>
            <a:fillRect/>
          </a:stretch>
        </p:blipFill>
        <p:spPr>
          <a:xfrm>
            <a:off x="1422934" y="3042187"/>
            <a:ext cx="9346131" cy="2589892"/>
          </a:xfrm>
          <a:prstGeom prst="rect">
            <a:avLst/>
          </a:prstGeom>
          <a:ln>
            <a:solidFill>
              <a:srgbClr val="002060"/>
            </a:solidFill>
          </a:ln>
        </p:spPr>
      </p:pic>
      <p:sp>
        <p:nvSpPr>
          <p:cNvPr id="8" name="テキスト ボックス 7">
            <a:extLst>
              <a:ext uri="{FF2B5EF4-FFF2-40B4-BE49-F238E27FC236}">
                <a16:creationId xmlns:a16="http://schemas.microsoft.com/office/drawing/2014/main" id="{7525DCF9-1B63-232A-43E4-D7F77EA352A0}"/>
              </a:ext>
            </a:extLst>
          </p:cNvPr>
          <p:cNvSpPr txBox="1"/>
          <p:nvPr/>
        </p:nvSpPr>
        <p:spPr>
          <a:xfrm>
            <a:off x="1422934" y="5750502"/>
            <a:ext cx="7590383" cy="738664"/>
          </a:xfrm>
          <a:prstGeom prst="rect">
            <a:avLst/>
          </a:prstGeom>
          <a:solidFill>
            <a:srgbClr val="F2F2F2"/>
          </a:solidFill>
          <a:ln>
            <a:solidFill>
              <a:srgbClr val="0070C0"/>
            </a:solidFill>
          </a:ln>
        </p:spPr>
        <p:txBody>
          <a:bodyPr wrap="square" rtlCol="0">
            <a:spAutoFit/>
          </a:bodyPr>
          <a:lstStyle/>
          <a:p>
            <a:r>
              <a:rPr kumimoji="1" lang="ja-JP" altLang="en-US" sz="1400" dirty="0">
                <a:solidFill>
                  <a:schemeClr val="accent1">
                    <a:lumMod val="75000"/>
                  </a:schemeClr>
                </a:solidFill>
                <a:latin typeface="+mn-ea"/>
              </a:rPr>
              <a:t>縦軸：生成画像の割合</a:t>
            </a:r>
            <a:endParaRPr kumimoji="1" lang="en-US" altLang="ja-JP" sz="1400" dirty="0">
              <a:solidFill>
                <a:schemeClr val="accent1">
                  <a:lumMod val="75000"/>
                </a:schemeClr>
              </a:solidFill>
              <a:latin typeface="+mn-ea"/>
            </a:endParaRPr>
          </a:p>
          <a:p>
            <a:r>
              <a:rPr lang="ja-JP" altLang="en-US" sz="1400" dirty="0">
                <a:solidFill>
                  <a:schemeClr val="accent1">
                    <a:lumMod val="75000"/>
                  </a:schemeClr>
                </a:solidFill>
                <a:latin typeface="+mn-ea"/>
              </a:rPr>
              <a:t>横軸：適用手法（左から</a:t>
            </a:r>
            <a:r>
              <a:rPr lang="en-US" altLang="ja-JP" sz="1400" dirty="0">
                <a:solidFill>
                  <a:schemeClr val="accent1">
                    <a:lumMod val="75000"/>
                  </a:schemeClr>
                </a:solidFill>
                <a:latin typeface="+mn-ea"/>
              </a:rPr>
              <a:t>StyleGAN2</a:t>
            </a:r>
            <a:r>
              <a:rPr lang="ja-JP" altLang="en-US" sz="1400" dirty="0">
                <a:solidFill>
                  <a:schemeClr val="accent1">
                    <a:lumMod val="75000"/>
                  </a:schemeClr>
                </a:solidFill>
                <a:latin typeface="+mn-ea"/>
              </a:rPr>
              <a:t>、</a:t>
            </a:r>
            <a:r>
              <a:rPr lang="en-US" altLang="ja-JP" sz="1400" dirty="0" err="1">
                <a:solidFill>
                  <a:schemeClr val="accent1">
                    <a:lumMod val="75000"/>
                  </a:schemeClr>
                </a:solidFill>
                <a:latin typeface="+mn-ea"/>
              </a:rPr>
              <a:t>PromptGen</a:t>
            </a:r>
            <a:r>
              <a:rPr lang="ja-JP" altLang="en-US" sz="1400" dirty="0">
                <a:solidFill>
                  <a:schemeClr val="accent1">
                    <a:lumMod val="75000"/>
                  </a:schemeClr>
                </a:solidFill>
                <a:latin typeface="+mn-ea"/>
              </a:rPr>
              <a:t>（</a:t>
            </a:r>
            <a:r>
              <a:rPr lang="el-GR" altLang="ja-JP" sz="1400" dirty="0">
                <a:solidFill>
                  <a:schemeClr val="accent1">
                    <a:lumMod val="75000"/>
                  </a:schemeClr>
                </a:solidFill>
                <a:latin typeface="+mn-ea"/>
              </a:rPr>
              <a:t>λ</a:t>
            </a:r>
            <a:r>
              <a:rPr lang="en-US" altLang="ja-JP" sz="1400" dirty="0">
                <a:solidFill>
                  <a:schemeClr val="accent1">
                    <a:lumMod val="75000"/>
                  </a:schemeClr>
                </a:solidFill>
                <a:latin typeface="+mn-ea"/>
              </a:rPr>
              <a:t>=1</a:t>
            </a:r>
            <a:r>
              <a:rPr lang="ja-JP" altLang="en-US" sz="1400" dirty="0">
                <a:solidFill>
                  <a:schemeClr val="accent1">
                    <a:lumMod val="75000"/>
                  </a:schemeClr>
                </a:solidFill>
                <a:latin typeface="+mn-ea"/>
              </a:rPr>
              <a:t>）、</a:t>
            </a:r>
            <a:r>
              <a:rPr lang="en-US" altLang="ja-JP" sz="1400" dirty="0">
                <a:solidFill>
                  <a:schemeClr val="accent1">
                    <a:lumMod val="75000"/>
                  </a:schemeClr>
                </a:solidFill>
                <a:latin typeface="+mn-ea"/>
              </a:rPr>
              <a:t> </a:t>
            </a:r>
            <a:r>
              <a:rPr lang="en-US" altLang="ja-JP" sz="1400" dirty="0" err="1">
                <a:solidFill>
                  <a:schemeClr val="accent1">
                    <a:lumMod val="75000"/>
                  </a:schemeClr>
                </a:solidFill>
                <a:latin typeface="+mn-ea"/>
              </a:rPr>
              <a:t>PromptGen</a:t>
            </a:r>
            <a:r>
              <a:rPr lang="ja-JP" altLang="en-US" sz="1400" dirty="0">
                <a:solidFill>
                  <a:schemeClr val="accent1">
                    <a:lumMod val="75000"/>
                  </a:schemeClr>
                </a:solidFill>
                <a:latin typeface="+mn-ea"/>
              </a:rPr>
              <a:t>（</a:t>
            </a:r>
            <a:r>
              <a:rPr lang="el-GR" altLang="ja-JP" sz="1400" dirty="0">
                <a:solidFill>
                  <a:schemeClr val="accent1">
                    <a:lumMod val="75000"/>
                  </a:schemeClr>
                </a:solidFill>
                <a:latin typeface="+mn-ea"/>
              </a:rPr>
              <a:t>λ</a:t>
            </a:r>
            <a:r>
              <a:rPr lang="en-US" altLang="ja-JP" sz="1400" dirty="0">
                <a:solidFill>
                  <a:schemeClr val="accent1">
                    <a:lumMod val="75000"/>
                  </a:schemeClr>
                </a:solidFill>
                <a:latin typeface="+mn-ea"/>
              </a:rPr>
              <a:t>=2</a:t>
            </a:r>
            <a:r>
              <a:rPr lang="ja-JP" altLang="en-US" sz="1400" dirty="0">
                <a:solidFill>
                  <a:schemeClr val="accent1">
                    <a:lumMod val="75000"/>
                  </a:schemeClr>
                </a:solidFill>
                <a:latin typeface="+mn-ea"/>
              </a:rPr>
              <a:t>） ）</a:t>
            </a:r>
            <a:endParaRPr lang="en-US" altLang="ja-JP" sz="1400" dirty="0">
              <a:solidFill>
                <a:schemeClr val="accent1">
                  <a:lumMod val="75000"/>
                </a:schemeClr>
              </a:solidFill>
              <a:latin typeface="+mn-ea"/>
            </a:endParaRPr>
          </a:p>
          <a:p>
            <a:r>
              <a:rPr lang="en-US" altLang="ja-JP" sz="1400" dirty="0">
                <a:solidFill>
                  <a:schemeClr val="accent1">
                    <a:lumMod val="75000"/>
                  </a:schemeClr>
                </a:solidFill>
                <a:latin typeface="+mn-ea"/>
              </a:rPr>
              <a:t>λ</a:t>
            </a:r>
            <a:r>
              <a:rPr lang="ja-JP" altLang="en-US" sz="1400" dirty="0">
                <a:solidFill>
                  <a:schemeClr val="accent1">
                    <a:lumMod val="75000"/>
                  </a:schemeClr>
                </a:solidFill>
                <a:latin typeface="+mn-ea"/>
              </a:rPr>
              <a:t>の値は、</a:t>
            </a:r>
            <a:r>
              <a:rPr lang="en-US" altLang="ja-JP" sz="1400" dirty="0">
                <a:solidFill>
                  <a:schemeClr val="accent1">
                    <a:lumMod val="75000"/>
                  </a:schemeClr>
                </a:solidFill>
                <a:latin typeface="+mn-ea"/>
              </a:rPr>
              <a:t>p12</a:t>
            </a:r>
            <a:r>
              <a:rPr lang="ja-JP" altLang="en-US" sz="1400" dirty="0">
                <a:solidFill>
                  <a:schemeClr val="accent1">
                    <a:lumMod val="75000"/>
                  </a:schemeClr>
                </a:solidFill>
                <a:latin typeface="+mn-ea"/>
              </a:rPr>
              <a:t>のモーメント制約のパラメーター</a:t>
            </a:r>
            <a:r>
              <a:rPr lang="en-US" altLang="ja-JP" sz="1400" dirty="0">
                <a:solidFill>
                  <a:schemeClr val="accent1">
                    <a:lumMod val="75000"/>
                  </a:schemeClr>
                </a:solidFill>
                <a:latin typeface="+mn-ea"/>
              </a:rPr>
              <a:t>β</a:t>
            </a:r>
            <a:r>
              <a:rPr lang="ja-JP" altLang="en-US" sz="1400" dirty="0">
                <a:solidFill>
                  <a:schemeClr val="accent1">
                    <a:lumMod val="75000"/>
                  </a:schemeClr>
                </a:solidFill>
                <a:latin typeface="+mn-ea"/>
              </a:rPr>
              <a:t>をスケーリングするパラメーター</a:t>
            </a:r>
            <a:endParaRPr kumimoji="1" lang="ja-JP" altLang="en-US" sz="1400" dirty="0">
              <a:solidFill>
                <a:schemeClr val="accent1">
                  <a:lumMod val="75000"/>
                </a:schemeClr>
              </a:solidFill>
              <a:latin typeface="+mn-ea"/>
            </a:endParaRPr>
          </a:p>
        </p:txBody>
      </p:sp>
    </p:spTree>
    <p:extLst>
      <p:ext uri="{BB962C8B-B14F-4D97-AF65-F5344CB8AC3E}">
        <p14:creationId xmlns:p14="http://schemas.microsoft.com/office/powerpoint/2010/main" val="417969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生成モデルのバイアス除去</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既存のバイアス除去モデルとの比較</a:t>
            </a:r>
            <a:endParaRPr lang="en-US" altLang="ja-JP" sz="1600" b="1" dirty="0">
              <a:solidFill>
                <a:schemeClr val="tx1">
                  <a:lumMod val="75000"/>
                  <a:lumOff val="25000"/>
                </a:schemeClr>
              </a:solidFill>
              <a:latin typeface="+mn-ea"/>
              <a:ea typeface="+mn-ea"/>
            </a:endParaRPr>
          </a:p>
          <a:p>
            <a:pPr>
              <a:spcBef>
                <a:spcPts val="0"/>
              </a:spcBef>
            </a:pPr>
            <a:r>
              <a:rPr lang="ja-JP" altLang="en-US" sz="1600" dirty="0">
                <a:solidFill>
                  <a:schemeClr val="tx1">
                    <a:lumMod val="75000"/>
                    <a:lumOff val="25000"/>
                  </a:schemeClr>
                </a:solidFill>
                <a:latin typeface="+mn-ea"/>
                <a:ea typeface="+mn-ea"/>
              </a:rPr>
              <a:t>既存のバイアス除去モデルとの比較を行うために、</a:t>
            </a:r>
            <a:r>
              <a:rPr lang="en-US" altLang="ja-JP" sz="1600" dirty="0">
                <a:solidFill>
                  <a:schemeClr val="tx1">
                    <a:lumMod val="75000"/>
                    <a:lumOff val="25000"/>
                  </a:schemeClr>
                </a:solidFill>
                <a:latin typeface="+mn-ea"/>
                <a:ea typeface="+mn-ea"/>
              </a:rPr>
              <a:t>FFHQ</a:t>
            </a:r>
            <a:r>
              <a:rPr lang="ja-JP" altLang="en-US" sz="1600" dirty="0">
                <a:solidFill>
                  <a:schemeClr val="tx1">
                    <a:lumMod val="75000"/>
                    <a:lumOff val="25000"/>
                  </a:schemeClr>
                </a:solidFill>
                <a:latin typeface="+mn-ea"/>
                <a:ea typeface="+mn-ea"/>
              </a:rPr>
              <a:t>で学習した</a:t>
            </a:r>
            <a:r>
              <a:rPr lang="en-US" altLang="ja-JP" sz="1600" dirty="0">
                <a:solidFill>
                  <a:schemeClr val="tx1">
                    <a:lumMod val="75000"/>
                    <a:lumOff val="25000"/>
                  </a:schemeClr>
                </a:solidFill>
                <a:latin typeface="+mn-ea"/>
                <a:ea typeface="+mn-ea"/>
              </a:rPr>
              <a:t>StyleGAN2</a:t>
            </a:r>
            <a:r>
              <a:rPr lang="ja-JP" altLang="en-US" sz="1600" dirty="0">
                <a:solidFill>
                  <a:schemeClr val="tx1">
                    <a:lumMod val="75000"/>
                    <a:lumOff val="25000"/>
                  </a:schemeClr>
                </a:solidFill>
                <a:latin typeface="+mn-ea"/>
                <a:ea typeface="+mn-ea"/>
              </a:rPr>
              <a:t>に対して、以下の設定でバイアス除去を行った。</a:t>
            </a:r>
            <a:endParaRPr lang="en-US" altLang="ja-JP" sz="1600" dirty="0">
              <a:solidFill>
                <a:schemeClr val="tx1">
                  <a:lumMod val="75000"/>
                  <a:lumOff val="25000"/>
                </a:schemeClr>
              </a:solidFill>
              <a:latin typeface="+mn-ea"/>
              <a:ea typeface="+mn-ea"/>
            </a:endParaRPr>
          </a:p>
          <a:p>
            <a:pPr>
              <a:spcBef>
                <a:spcPts val="0"/>
              </a:spcBef>
            </a:pPr>
            <a:endParaRPr lang="en-US" altLang="ja-JP" sz="1600" b="1" dirty="0">
              <a:solidFill>
                <a:schemeClr val="tx1">
                  <a:lumMod val="75000"/>
                  <a:lumOff val="25000"/>
                </a:schemeClr>
              </a:solidFill>
              <a:latin typeface="+mn-ea"/>
              <a:ea typeface="+mn-ea"/>
            </a:endParaRPr>
          </a:p>
        </p:txBody>
      </p:sp>
      <p:graphicFrame>
        <p:nvGraphicFramePr>
          <p:cNvPr id="5" name="表 4">
            <a:extLst>
              <a:ext uri="{FF2B5EF4-FFF2-40B4-BE49-F238E27FC236}">
                <a16:creationId xmlns:a16="http://schemas.microsoft.com/office/drawing/2014/main" id="{FEBBB84B-52AE-11F5-9B05-48DCFC420E2D}"/>
              </a:ext>
            </a:extLst>
          </p:cNvPr>
          <p:cNvGraphicFramePr>
            <a:graphicFrameLocks noGrp="1"/>
          </p:cNvGraphicFramePr>
          <p:nvPr>
            <p:extLst>
              <p:ext uri="{D42A27DB-BD31-4B8C-83A1-F6EECF244321}">
                <p14:modId xmlns:p14="http://schemas.microsoft.com/office/powerpoint/2010/main" val="719931885"/>
              </p:ext>
            </p:extLst>
          </p:nvPr>
        </p:nvGraphicFramePr>
        <p:xfrm>
          <a:off x="1028324" y="4533177"/>
          <a:ext cx="10135351" cy="1828800"/>
        </p:xfrm>
        <a:graphic>
          <a:graphicData uri="http://schemas.openxmlformats.org/drawingml/2006/table">
            <a:tbl>
              <a:tblPr firstRow="1" bandRow="1">
                <a:tableStyleId>{5C22544A-7EE6-4342-B048-85BDC9FD1C3A}</a:tableStyleId>
              </a:tblPr>
              <a:tblGrid>
                <a:gridCol w="1213643">
                  <a:extLst>
                    <a:ext uri="{9D8B030D-6E8A-4147-A177-3AD203B41FA5}">
                      <a16:colId xmlns:a16="http://schemas.microsoft.com/office/drawing/2014/main" val="823342494"/>
                    </a:ext>
                  </a:extLst>
                </a:gridCol>
                <a:gridCol w="8921708">
                  <a:extLst>
                    <a:ext uri="{9D8B030D-6E8A-4147-A177-3AD203B41FA5}">
                      <a16:colId xmlns:a16="http://schemas.microsoft.com/office/drawing/2014/main" val="2376631471"/>
                    </a:ext>
                  </a:extLst>
                </a:gridCol>
              </a:tblGrid>
              <a:tr h="0">
                <a:tc>
                  <a:txBody>
                    <a:bodyPr/>
                    <a:lstStyle/>
                    <a:p>
                      <a:pPr algn="ctr"/>
                      <a:r>
                        <a:rPr kumimoji="1" lang="ja-JP" altLang="en-US" sz="1600" dirty="0">
                          <a:latin typeface="+mn-ea"/>
                          <a:ea typeface="+mn-ea"/>
                        </a:rPr>
                        <a:t>手法名</a:t>
                      </a:r>
                    </a:p>
                  </a:txBody>
                  <a:tcPr/>
                </a:tc>
                <a:tc>
                  <a:txBody>
                    <a:bodyPr/>
                    <a:lstStyle/>
                    <a:p>
                      <a:pPr algn="ctr"/>
                      <a:r>
                        <a:rPr kumimoji="1" lang="ja-JP" altLang="en-US" sz="1600" dirty="0">
                          <a:latin typeface="+mn-ea"/>
                          <a:ea typeface="+mn-ea"/>
                        </a:rPr>
                        <a:t>説明</a:t>
                      </a:r>
                      <a:endParaRPr kumimoji="1" lang="en-US" altLang="ja-JP" sz="1600" dirty="0">
                        <a:latin typeface="+mn-ea"/>
                        <a:ea typeface="+mn-ea"/>
                      </a:endParaRPr>
                    </a:p>
                  </a:txBody>
                  <a:tcPr/>
                </a:tc>
                <a:extLst>
                  <a:ext uri="{0D108BD9-81ED-4DB2-BD59-A6C34878D82A}">
                    <a16:rowId xmlns:a16="http://schemas.microsoft.com/office/drawing/2014/main" val="1454485241"/>
                  </a:ext>
                </a:extLst>
              </a:tr>
              <a:tr h="374940">
                <a:tc>
                  <a:txBody>
                    <a:bodyPr/>
                    <a:lstStyle/>
                    <a:p>
                      <a:pPr algn="ctr"/>
                      <a:r>
                        <a:rPr lang="en-US" altLang="ja-JP" sz="1600" dirty="0">
                          <a:solidFill>
                            <a:schemeClr val="tx1"/>
                          </a:solidFill>
                          <a:latin typeface="+mn-ea"/>
                          <a:ea typeface="+mn-ea"/>
                        </a:rPr>
                        <a:t>StyleFlow</a:t>
                      </a:r>
                      <a:endParaRPr kumimoji="1" lang="ja-JP" altLang="en-US" sz="1600" dirty="0">
                        <a:solidFill>
                          <a:schemeClr val="tx1"/>
                        </a:solidFill>
                        <a:latin typeface="+mn-ea"/>
                        <a:ea typeface="+mn-ea"/>
                      </a:endParaRPr>
                    </a:p>
                  </a:txBody>
                  <a:tcPr anchor="ctr"/>
                </a:tc>
                <a:tc>
                  <a:txBody>
                    <a:bodyPr/>
                    <a:lstStyle/>
                    <a:p>
                      <a:pPr algn="l"/>
                      <a:r>
                        <a:rPr kumimoji="1" lang="en-US" altLang="ja-JP" sz="1600" dirty="0">
                          <a:solidFill>
                            <a:schemeClr val="tx1"/>
                          </a:solidFill>
                          <a:latin typeface="+mn-ea"/>
                          <a:ea typeface="+mn-ea"/>
                          <a:hlinkClick r:id="rId3"/>
                        </a:rPr>
                        <a:t>StyleFlow: </a:t>
                      </a:r>
                      <a:r>
                        <a:rPr kumimoji="1" lang="en-US" altLang="ja-JP" sz="1600" dirty="0" err="1">
                          <a:solidFill>
                            <a:schemeClr val="tx1"/>
                          </a:solidFill>
                          <a:latin typeface="+mn-ea"/>
                          <a:ea typeface="+mn-ea"/>
                          <a:hlinkClick r:id="rId3"/>
                        </a:rPr>
                        <a:t>Attributeconditioned</a:t>
                      </a:r>
                      <a:r>
                        <a:rPr kumimoji="1" lang="en-US" altLang="ja-JP" sz="1600" dirty="0">
                          <a:solidFill>
                            <a:schemeClr val="tx1"/>
                          </a:solidFill>
                          <a:latin typeface="+mn-ea"/>
                          <a:ea typeface="+mn-ea"/>
                          <a:hlinkClick r:id="rId3"/>
                        </a:rPr>
                        <a:t> exploration of StyleGAN-generated images using conditional continuous </a:t>
                      </a:r>
                      <a:r>
                        <a:rPr kumimoji="1" lang="en-US" altLang="ja-JP" sz="1600" dirty="0" err="1">
                          <a:solidFill>
                            <a:schemeClr val="tx1"/>
                          </a:solidFill>
                          <a:latin typeface="+mn-ea"/>
                          <a:ea typeface="+mn-ea"/>
                          <a:hlinkClick r:id="rId3"/>
                        </a:rPr>
                        <a:t>normalizing</a:t>
                      </a:r>
                      <a:r>
                        <a:rPr kumimoji="1" lang="en-US" altLang="ja-JP" sz="1600" dirty="0">
                          <a:solidFill>
                            <a:schemeClr val="tx1"/>
                          </a:solidFill>
                          <a:latin typeface="+mn-ea"/>
                          <a:ea typeface="+mn-ea"/>
                          <a:hlinkClick r:id="rId3"/>
                        </a:rPr>
                        <a:t> flows</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4128078063"/>
                  </a:ext>
                </a:extLst>
              </a:tr>
              <a:tr h="285574">
                <a:tc>
                  <a:txBody>
                    <a:bodyPr/>
                    <a:lstStyle/>
                    <a:p>
                      <a:pPr algn="ctr"/>
                      <a:r>
                        <a:rPr lang="en-US" altLang="ja-JP" sz="1600" dirty="0">
                          <a:solidFill>
                            <a:schemeClr val="tx1"/>
                          </a:solidFill>
                          <a:latin typeface="+mn-ea"/>
                          <a:ea typeface="+mn-ea"/>
                        </a:rPr>
                        <a:t>FairGen</a:t>
                      </a:r>
                      <a:endParaRPr kumimoji="1" lang="ja-JP" altLang="en-US" sz="1600" dirty="0">
                        <a:solidFill>
                          <a:schemeClr val="tx1"/>
                        </a:solidFill>
                        <a:latin typeface="+mn-ea"/>
                        <a:ea typeface="+mn-ea"/>
                      </a:endParaRPr>
                    </a:p>
                  </a:txBody>
                  <a:tcPr anchor="ctr"/>
                </a:tc>
                <a:tc>
                  <a:txBody>
                    <a:bodyPr/>
                    <a:lstStyle/>
                    <a:p>
                      <a:pPr algn="l"/>
                      <a:r>
                        <a:rPr kumimoji="1" lang="en-US" altLang="ja-JP" sz="1600" dirty="0">
                          <a:solidFill>
                            <a:schemeClr val="tx1"/>
                          </a:solidFill>
                          <a:latin typeface="+mn-ea"/>
                          <a:ea typeface="+mn-ea"/>
                          <a:hlinkClick r:id="rId4"/>
                        </a:rPr>
                        <a:t>Improving the fairness of deep generative models without retraining</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2824992613"/>
                  </a:ext>
                </a:extLst>
              </a:tr>
              <a:tr h="311367">
                <a:tc>
                  <a:txBody>
                    <a:bodyPr/>
                    <a:lstStyle/>
                    <a:p>
                      <a:pPr algn="ctr"/>
                      <a:r>
                        <a:rPr lang="en-US" altLang="ja-JP" sz="1600" dirty="0">
                          <a:solidFill>
                            <a:schemeClr val="tx1"/>
                          </a:solidFill>
                          <a:latin typeface="+mn-ea"/>
                          <a:ea typeface="+mn-ea"/>
                        </a:rPr>
                        <a:t>FairStyle</a:t>
                      </a:r>
                      <a:endParaRPr kumimoji="1" lang="ja-JP" altLang="en-US" sz="1600" dirty="0">
                        <a:solidFill>
                          <a:schemeClr val="tx1"/>
                        </a:solidFill>
                        <a:latin typeface="+mn-ea"/>
                        <a:ea typeface="+mn-ea"/>
                      </a:endParaRPr>
                    </a:p>
                  </a:txBody>
                  <a:tcPr anchor="ctr"/>
                </a:tc>
                <a:tc>
                  <a:txBody>
                    <a:bodyPr/>
                    <a:lstStyle/>
                    <a:p>
                      <a:pPr algn="l"/>
                      <a:r>
                        <a:rPr kumimoji="1" lang="en-US" altLang="ja-JP" sz="1600" dirty="0">
                          <a:solidFill>
                            <a:schemeClr val="tx1"/>
                          </a:solidFill>
                          <a:latin typeface="+mn-ea"/>
                          <a:ea typeface="+mn-ea"/>
                          <a:hlinkClick r:id="rId4"/>
                        </a:rPr>
                        <a:t>FairFace: Face attribute dataset for balanced race,gender, and age for bias measurement and mitigation.</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1329448532"/>
                  </a:ext>
                </a:extLst>
              </a:tr>
            </a:tbl>
          </a:graphicData>
        </a:graphic>
      </p:graphicFrame>
      <p:graphicFrame>
        <p:nvGraphicFramePr>
          <p:cNvPr id="7" name="表 6">
            <a:extLst>
              <a:ext uri="{FF2B5EF4-FFF2-40B4-BE49-F238E27FC236}">
                <a16:creationId xmlns:a16="http://schemas.microsoft.com/office/drawing/2014/main" id="{3BCCE4D5-B0D7-8194-9DE0-27726717A154}"/>
              </a:ext>
            </a:extLst>
          </p:cNvPr>
          <p:cNvGraphicFramePr>
            <a:graphicFrameLocks noGrp="1"/>
          </p:cNvGraphicFramePr>
          <p:nvPr>
            <p:extLst>
              <p:ext uri="{D42A27DB-BD31-4B8C-83A1-F6EECF244321}">
                <p14:modId xmlns:p14="http://schemas.microsoft.com/office/powerpoint/2010/main" val="1540231024"/>
              </p:ext>
            </p:extLst>
          </p:nvPr>
        </p:nvGraphicFramePr>
        <p:xfrm>
          <a:off x="1028325" y="2856880"/>
          <a:ext cx="10135350" cy="914400"/>
        </p:xfrm>
        <a:graphic>
          <a:graphicData uri="http://schemas.openxmlformats.org/drawingml/2006/table">
            <a:tbl>
              <a:tblPr firstCol="1" bandRow="1">
                <a:tableStyleId>{5C22544A-7EE6-4342-B048-85BDC9FD1C3A}</a:tableStyleId>
              </a:tblPr>
              <a:tblGrid>
                <a:gridCol w="1234184">
                  <a:extLst>
                    <a:ext uri="{9D8B030D-6E8A-4147-A177-3AD203B41FA5}">
                      <a16:colId xmlns:a16="http://schemas.microsoft.com/office/drawing/2014/main" val="823342494"/>
                    </a:ext>
                  </a:extLst>
                </a:gridCol>
                <a:gridCol w="8901166">
                  <a:extLst>
                    <a:ext uri="{9D8B030D-6E8A-4147-A177-3AD203B41FA5}">
                      <a16:colId xmlns:a16="http://schemas.microsoft.com/office/drawing/2014/main" val="2376631471"/>
                    </a:ext>
                  </a:extLst>
                </a:gridCol>
              </a:tblGrid>
              <a:tr h="0">
                <a:tc>
                  <a:txBody>
                    <a:bodyPr/>
                    <a:lstStyle/>
                    <a:p>
                      <a:pPr algn="ctr"/>
                      <a:r>
                        <a:rPr kumimoji="1" lang="ja-JP" altLang="en-US" sz="1600" dirty="0">
                          <a:solidFill>
                            <a:schemeClr val="bg1"/>
                          </a:solidFill>
                          <a:latin typeface="+mn-ea"/>
                          <a:ea typeface="+mn-ea"/>
                        </a:rPr>
                        <a:t>制御モデル</a:t>
                      </a:r>
                    </a:p>
                  </a:txBody>
                  <a:tcPr anchor="ctr"/>
                </a:tc>
                <a:tc>
                  <a:txBody>
                    <a:bodyPr/>
                    <a:lstStyle/>
                    <a:p>
                      <a:pPr algn="l"/>
                      <a:r>
                        <a:rPr kumimoji="1" lang="ja-JP" altLang="en-US" sz="1600" dirty="0">
                          <a:solidFill>
                            <a:schemeClr val="tx1"/>
                          </a:solidFill>
                          <a:latin typeface="+mn-ea"/>
                          <a:ea typeface="+mn-ea"/>
                        </a:rPr>
                        <a:t>既存のバイアス除去モデルは</a:t>
                      </a:r>
                      <a:r>
                        <a:rPr kumimoji="1" lang="en-US" altLang="ja-JP" sz="1600" dirty="0">
                          <a:solidFill>
                            <a:schemeClr val="tx1"/>
                          </a:solidFill>
                          <a:latin typeface="+mn-ea"/>
                          <a:ea typeface="+mn-ea"/>
                        </a:rPr>
                        <a:t>2</a:t>
                      </a:r>
                      <a:r>
                        <a:rPr kumimoji="1" lang="ja-JP" altLang="en-US" sz="1600" dirty="0">
                          <a:solidFill>
                            <a:schemeClr val="tx1"/>
                          </a:solidFill>
                          <a:latin typeface="+mn-ea"/>
                          <a:ea typeface="+mn-ea"/>
                        </a:rPr>
                        <a:t>クラス分類器を使用しているため、今回は比較対象と同じ、</a:t>
                      </a:r>
                      <a:r>
                        <a:rPr kumimoji="1" lang="en-US" altLang="ja-JP" sz="1600" dirty="0" err="1">
                          <a:solidFill>
                            <a:schemeClr val="tx1"/>
                          </a:solidFill>
                          <a:latin typeface="+mn-ea"/>
                          <a:ea typeface="+mn-ea"/>
                        </a:rPr>
                        <a:t>CelebA</a:t>
                      </a:r>
                      <a:r>
                        <a:rPr kumimoji="1" lang="ja-JP" altLang="en-US" sz="1600" dirty="0">
                          <a:solidFill>
                            <a:schemeClr val="tx1"/>
                          </a:solidFill>
                          <a:latin typeface="+mn-ea"/>
                          <a:ea typeface="+mn-ea"/>
                        </a:rPr>
                        <a:t>で学習を行った</a:t>
                      </a:r>
                      <a:r>
                        <a:rPr kumimoji="1" lang="en-US" altLang="ja-JP" sz="1600" dirty="0">
                          <a:solidFill>
                            <a:schemeClr val="tx1"/>
                          </a:solidFill>
                          <a:latin typeface="+mn-ea"/>
                          <a:ea typeface="+mn-ea"/>
                        </a:rPr>
                        <a:t>2</a:t>
                      </a:r>
                      <a:r>
                        <a:rPr kumimoji="1" lang="ja-JP" altLang="en-US" sz="1600" dirty="0">
                          <a:solidFill>
                            <a:schemeClr val="tx1"/>
                          </a:solidFill>
                          <a:latin typeface="+mn-ea"/>
                          <a:ea typeface="+mn-ea"/>
                        </a:rPr>
                        <a:t>クラス分類器を使用する。</a:t>
                      </a:r>
                    </a:p>
                  </a:txBody>
                  <a:tcPr/>
                </a:tc>
                <a:extLst>
                  <a:ext uri="{0D108BD9-81ED-4DB2-BD59-A6C34878D82A}">
                    <a16:rowId xmlns:a16="http://schemas.microsoft.com/office/drawing/2014/main" val="4128078063"/>
                  </a:ext>
                </a:extLst>
              </a:tr>
              <a:tr h="0">
                <a:tc>
                  <a:txBody>
                    <a:bodyPr/>
                    <a:lstStyle/>
                    <a:p>
                      <a:pPr algn="ctr"/>
                      <a:r>
                        <a:rPr kumimoji="1" lang="ja-JP" altLang="en-US" sz="1600" dirty="0">
                          <a:solidFill>
                            <a:schemeClr val="bg1"/>
                          </a:solidFill>
                          <a:latin typeface="+mn-ea"/>
                          <a:ea typeface="+mn-ea"/>
                        </a:rPr>
                        <a:t>制御方法</a:t>
                      </a:r>
                    </a:p>
                  </a:txBody>
                  <a:tcPr anchor="ctr"/>
                </a:tc>
                <a:tc>
                  <a:txBody>
                    <a:bodyPr/>
                    <a:lstStyle/>
                    <a:p>
                      <a:pPr algn="l"/>
                      <a:r>
                        <a:rPr kumimoji="1" lang="ja-JP" altLang="en-US" sz="1600" dirty="0">
                          <a:solidFill>
                            <a:schemeClr val="tx1"/>
                          </a:solidFill>
                          <a:latin typeface="+mn-ea"/>
                          <a:ea typeface="+mn-ea"/>
                        </a:rPr>
                        <a:t>モーメント制約を使用せずに、画像分類器のエネルギーによってバイアスの除去を行った。</a:t>
                      </a:r>
                    </a:p>
                  </a:txBody>
                  <a:tcPr/>
                </a:tc>
                <a:extLst>
                  <a:ext uri="{0D108BD9-81ED-4DB2-BD59-A6C34878D82A}">
                    <a16:rowId xmlns:a16="http://schemas.microsoft.com/office/drawing/2014/main" val="2824992613"/>
                  </a:ext>
                </a:extLst>
              </a:tr>
            </a:tbl>
          </a:graphicData>
        </a:graphic>
      </p:graphicFrame>
      <p:sp>
        <p:nvSpPr>
          <p:cNvPr id="3" name="テキスト ボックス 2">
            <a:extLst>
              <a:ext uri="{FF2B5EF4-FFF2-40B4-BE49-F238E27FC236}">
                <a16:creationId xmlns:a16="http://schemas.microsoft.com/office/drawing/2014/main" id="{BE9335EE-A4DE-BD76-9B9A-A817F8DAA6E0}"/>
              </a:ext>
            </a:extLst>
          </p:cNvPr>
          <p:cNvSpPr txBox="1"/>
          <p:nvPr/>
        </p:nvSpPr>
        <p:spPr>
          <a:xfrm>
            <a:off x="765656" y="2506582"/>
            <a:ext cx="1684421"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sz="1800" b="1" dirty="0">
                <a:solidFill>
                  <a:schemeClr val="accent1">
                    <a:lumMod val="75000"/>
                  </a:schemeClr>
                </a:solidFill>
              </a:rPr>
              <a:t>検証条件</a:t>
            </a:r>
          </a:p>
        </p:txBody>
      </p:sp>
      <p:sp>
        <p:nvSpPr>
          <p:cNvPr id="10" name="テキスト ボックス 9">
            <a:extLst>
              <a:ext uri="{FF2B5EF4-FFF2-40B4-BE49-F238E27FC236}">
                <a16:creationId xmlns:a16="http://schemas.microsoft.com/office/drawing/2014/main" id="{3DB830F7-34AF-D177-F4AE-470E6CAC8608}"/>
              </a:ext>
            </a:extLst>
          </p:cNvPr>
          <p:cNvSpPr txBox="1"/>
          <p:nvPr/>
        </p:nvSpPr>
        <p:spPr>
          <a:xfrm>
            <a:off x="450022" y="4165029"/>
            <a:ext cx="6160168" cy="338554"/>
          </a:xfrm>
          <a:prstGeom prst="rect">
            <a:avLst/>
          </a:prstGeom>
          <a:noFill/>
        </p:spPr>
        <p:txBody>
          <a:bodyPr wrap="square">
            <a:spAutoFit/>
          </a:bodyPr>
          <a:lstStyle/>
          <a:p>
            <a:r>
              <a:rPr lang="ja-JP" altLang="en-US" sz="1600" dirty="0">
                <a:solidFill>
                  <a:schemeClr val="tx1">
                    <a:lumMod val="75000"/>
                    <a:lumOff val="25000"/>
                  </a:schemeClr>
                </a:solidFill>
                <a:latin typeface="+mn-ea"/>
                <a:ea typeface="+mn-ea"/>
              </a:rPr>
              <a:t>比較対象は次の</a:t>
            </a:r>
            <a:r>
              <a:rPr lang="en-US" altLang="ja-JP" sz="1600" dirty="0">
                <a:solidFill>
                  <a:schemeClr val="tx1">
                    <a:lumMod val="75000"/>
                    <a:lumOff val="25000"/>
                  </a:schemeClr>
                </a:solidFill>
                <a:latin typeface="+mn-ea"/>
                <a:ea typeface="+mn-ea"/>
              </a:rPr>
              <a:t>3</a:t>
            </a:r>
            <a:r>
              <a:rPr lang="ja-JP" altLang="en-US" sz="1600" dirty="0">
                <a:solidFill>
                  <a:schemeClr val="tx1">
                    <a:lumMod val="75000"/>
                    <a:lumOff val="25000"/>
                  </a:schemeClr>
                </a:solidFill>
                <a:latin typeface="+mn-ea"/>
                <a:ea typeface="+mn-ea"/>
              </a:rPr>
              <a:t>手法である。</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15967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生成モデルのバイアス除去</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既存のバイアス除去モデルとの比較</a:t>
            </a:r>
            <a:endParaRPr lang="en-US" altLang="ja-JP" sz="1600" b="1" dirty="0">
              <a:solidFill>
                <a:schemeClr val="tx1">
                  <a:lumMod val="75000"/>
                  <a:lumOff val="25000"/>
                </a:schemeClr>
              </a:solidFill>
              <a:latin typeface="+mn-ea"/>
              <a:ea typeface="+mn-ea"/>
            </a:endParaRPr>
          </a:p>
          <a:p>
            <a:pPr>
              <a:spcBef>
                <a:spcPts val="0"/>
              </a:spcBef>
            </a:pPr>
            <a:r>
              <a:rPr lang="ja-JP" altLang="en-US" sz="1600" dirty="0">
                <a:solidFill>
                  <a:schemeClr val="tx1">
                    <a:lumMod val="75000"/>
                    <a:lumOff val="25000"/>
                  </a:schemeClr>
                </a:solidFill>
                <a:latin typeface="+mn-ea"/>
                <a:ea typeface="+mn-ea"/>
              </a:rPr>
              <a:t>性別、眼鏡、金髪、年齢</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性別、年齢＋眼鏡、性別＋眼鏡の</a:t>
            </a:r>
            <a:r>
              <a:rPr lang="en-US" altLang="ja-JP" sz="1600" dirty="0">
                <a:solidFill>
                  <a:schemeClr val="tx1">
                    <a:lumMod val="75000"/>
                    <a:lumOff val="25000"/>
                  </a:schemeClr>
                </a:solidFill>
                <a:latin typeface="+mn-ea"/>
                <a:ea typeface="+mn-ea"/>
              </a:rPr>
              <a:t>6</a:t>
            </a:r>
            <a:r>
              <a:rPr lang="ja-JP" altLang="en-US" sz="1600" dirty="0">
                <a:solidFill>
                  <a:schemeClr val="tx1">
                    <a:lumMod val="75000"/>
                    <a:lumOff val="25000"/>
                  </a:schemeClr>
                </a:solidFill>
                <a:latin typeface="+mn-ea"/>
                <a:ea typeface="+mn-ea"/>
              </a:rPr>
              <a:t>つのパターンでバイアス除去を行い比較した結果、以下の表の通りとなった。評価指標は、</a:t>
            </a:r>
            <a:r>
              <a:rPr lang="en-US" altLang="ja-JP" sz="1600" dirty="0">
                <a:solidFill>
                  <a:schemeClr val="tx1">
                    <a:lumMod val="75000"/>
                    <a:lumOff val="25000"/>
                  </a:schemeClr>
                </a:solidFill>
                <a:latin typeface="+mn-ea"/>
                <a:ea typeface="+mn-ea"/>
              </a:rPr>
              <a:t>KL</a:t>
            </a:r>
            <a:r>
              <a:rPr lang="ja-JP" altLang="en-US" sz="1600" dirty="0">
                <a:solidFill>
                  <a:schemeClr val="tx1">
                    <a:lumMod val="75000"/>
                    <a:lumOff val="25000"/>
                  </a:schemeClr>
                </a:solidFill>
                <a:latin typeface="+mn-ea"/>
                <a:ea typeface="+mn-ea"/>
              </a:rPr>
              <a:t>距離を使用しており、低いほど性能が高いことを示す。</a:t>
            </a:r>
          </a:p>
          <a:p>
            <a:pPr>
              <a:spcBef>
                <a:spcPts val="0"/>
              </a:spcBef>
            </a:pPr>
            <a:r>
              <a:rPr lang="ja-JP" altLang="en-US" sz="1600" dirty="0">
                <a:solidFill>
                  <a:schemeClr val="tx1">
                    <a:lumMod val="75000"/>
                    <a:lumOff val="25000"/>
                  </a:schemeClr>
                </a:solidFill>
                <a:latin typeface="+mn-ea"/>
                <a:ea typeface="+mn-ea"/>
              </a:rPr>
              <a:t>その結果、</a:t>
            </a:r>
            <a:r>
              <a:rPr lang="en-US" altLang="ja-JP" sz="1600" dirty="0" err="1">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は</a:t>
            </a:r>
            <a:r>
              <a:rPr lang="en-US" altLang="ja-JP" sz="1600" dirty="0" err="1">
                <a:solidFill>
                  <a:schemeClr val="tx1">
                    <a:lumMod val="75000"/>
                    <a:lumOff val="25000"/>
                  </a:schemeClr>
                </a:solidFill>
                <a:latin typeface="+mn-ea"/>
                <a:ea typeface="+mn-ea"/>
              </a:rPr>
              <a:t>FairStyle</a:t>
            </a:r>
            <a:r>
              <a:rPr lang="ja-JP" altLang="en-US" sz="1600" dirty="0">
                <a:solidFill>
                  <a:schemeClr val="tx1">
                    <a:lumMod val="75000"/>
                    <a:lumOff val="25000"/>
                  </a:schemeClr>
                </a:solidFill>
                <a:latin typeface="+mn-ea"/>
                <a:ea typeface="+mn-ea"/>
              </a:rPr>
              <a:t>に匹敵する性能を示していた。</a:t>
            </a:r>
          </a:p>
        </p:txBody>
      </p:sp>
      <p:grpSp>
        <p:nvGrpSpPr>
          <p:cNvPr id="10" name="グループ化 9">
            <a:extLst>
              <a:ext uri="{FF2B5EF4-FFF2-40B4-BE49-F238E27FC236}">
                <a16:creationId xmlns:a16="http://schemas.microsoft.com/office/drawing/2014/main" id="{A163F136-1045-CF2E-E25B-6BD7C4FAB86E}"/>
              </a:ext>
            </a:extLst>
          </p:cNvPr>
          <p:cNvGrpSpPr/>
          <p:nvPr/>
        </p:nvGrpSpPr>
        <p:grpSpPr>
          <a:xfrm>
            <a:off x="1206366" y="3035888"/>
            <a:ext cx="9779267" cy="2521745"/>
            <a:chOff x="1206366" y="2949260"/>
            <a:chExt cx="9779267" cy="2521745"/>
          </a:xfrm>
        </p:grpSpPr>
        <p:pic>
          <p:nvPicPr>
            <p:cNvPr id="7" name="図 6">
              <a:extLst>
                <a:ext uri="{FF2B5EF4-FFF2-40B4-BE49-F238E27FC236}">
                  <a16:creationId xmlns:a16="http://schemas.microsoft.com/office/drawing/2014/main" id="{7931B65A-60AD-ABBE-CCE2-0A3E32F9BDA7}"/>
                </a:ext>
              </a:extLst>
            </p:cNvPr>
            <p:cNvPicPr>
              <a:picLocks noChangeAspect="1"/>
            </p:cNvPicPr>
            <p:nvPr/>
          </p:nvPicPr>
          <p:blipFill>
            <a:blip r:embed="rId3"/>
            <a:stretch>
              <a:fillRect/>
            </a:stretch>
          </p:blipFill>
          <p:spPr>
            <a:xfrm>
              <a:off x="1206366" y="2949260"/>
              <a:ext cx="9779267" cy="2521745"/>
            </a:xfrm>
            <a:prstGeom prst="rect">
              <a:avLst/>
            </a:prstGeom>
            <a:ln>
              <a:solidFill>
                <a:srgbClr val="002060"/>
              </a:solidFill>
            </a:ln>
          </p:spPr>
        </p:pic>
        <p:sp>
          <p:nvSpPr>
            <p:cNvPr id="9" name="四角形: 角を丸くする 8">
              <a:extLst>
                <a:ext uri="{FF2B5EF4-FFF2-40B4-BE49-F238E27FC236}">
                  <a16:creationId xmlns:a16="http://schemas.microsoft.com/office/drawing/2014/main" id="{32A5489C-B58B-626B-E875-1629BDBC8EBC}"/>
                </a:ext>
              </a:extLst>
            </p:cNvPr>
            <p:cNvSpPr/>
            <p:nvPr/>
          </p:nvSpPr>
          <p:spPr>
            <a:xfrm>
              <a:off x="1206366" y="5074105"/>
              <a:ext cx="9779266" cy="335291"/>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416373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87049974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ポーズガイド付きの顔画像生成</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同一人物の様々な顔の</a:t>
            </a:r>
            <a:r>
              <a:rPr lang="ja-JP" altLang="en-US" sz="1600" b="1" u="sng" dirty="0">
                <a:solidFill>
                  <a:srgbClr val="5B9BD5">
                    <a:lumMod val="50000"/>
                  </a:srgbClr>
                </a:solidFill>
                <a:latin typeface="+mn-ea"/>
                <a:ea typeface="+mn-ea"/>
              </a:rPr>
              <a:t>生成</a:t>
            </a:r>
            <a:endPar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endParaRPr>
          </a:p>
          <a:p>
            <a:pPr>
              <a:spcBef>
                <a:spcPts val="0"/>
              </a:spcBef>
            </a:pPr>
            <a:r>
              <a:rPr lang="ja-JP" altLang="en-US" sz="1600" dirty="0">
                <a:solidFill>
                  <a:schemeClr val="tx1">
                    <a:lumMod val="75000"/>
                    <a:lumOff val="25000"/>
                  </a:schemeClr>
                </a:solidFill>
                <a:latin typeface="+mn-ea"/>
                <a:ea typeface="+mn-ea"/>
              </a:rPr>
              <a:t>逆グラフィックモデルを用いて同一人物の様々な顔の生成が出来るか検証を行った。</a:t>
            </a:r>
            <a:endParaRPr lang="en-US" altLang="ja-JP" sz="1600" dirty="0">
              <a:solidFill>
                <a:schemeClr val="tx1">
                  <a:lumMod val="75000"/>
                  <a:lumOff val="25000"/>
                </a:schemeClr>
              </a:solidFill>
              <a:latin typeface="+mn-ea"/>
              <a:ea typeface="+mn-ea"/>
            </a:endParaRPr>
          </a:p>
          <a:p>
            <a:pPr>
              <a:spcBef>
                <a:spcPts val="0"/>
              </a:spcBef>
            </a:pPr>
            <a:endParaRPr lang="en-US" altLang="ja-JP" sz="1600" b="1" dirty="0">
              <a:solidFill>
                <a:schemeClr val="tx1">
                  <a:lumMod val="75000"/>
                  <a:lumOff val="25000"/>
                </a:schemeClr>
              </a:solidFill>
              <a:latin typeface="+mn-ea"/>
              <a:ea typeface="+mn-ea"/>
            </a:endParaRPr>
          </a:p>
        </p:txBody>
      </p:sp>
      <p:graphicFrame>
        <p:nvGraphicFramePr>
          <p:cNvPr id="3" name="表 2">
            <a:extLst>
              <a:ext uri="{FF2B5EF4-FFF2-40B4-BE49-F238E27FC236}">
                <a16:creationId xmlns:a16="http://schemas.microsoft.com/office/drawing/2014/main" id="{7FB2CBF9-D7B5-20E3-E69C-9D297C793E59}"/>
              </a:ext>
            </a:extLst>
          </p:cNvPr>
          <p:cNvGraphicFramePr>
            <a:graphicFrameLocks noGrp="1"/>
          </p:cNvGraphicFramePr>
          <p:nvPr>
            <p:extLst>
              <p:ext uri="{D42A27DB-BD31-4B8C-83A1-F6EECF244321}">
                <p14:modId xmlns:p14="http://schemas.microsoft.com/office/powerpoint/2010/main" val="587910550"/>
              </p:ext>
            </p:extLst>
          </p:nvPr>
        </p:nvGraphicFramePr>
        <p:xfrm>
          <a:off x="1028325" y="2858169"/>
          <a:ext cx="10135350" cy="2865120"/>
        </p:xfrm>
        <a:graphic>
          <a:graphicData uri="http://schemas.openxmlformats.org/drawingml/2006/table">
            <a:tbl>
              <a:tblPr firstCol="1" bandRow="1">
                <a:tableStyleId>{5C22544A-7EE6-4342-B048-85BDC9FD1C3A}</a:tableStyleId>
              </a:tblPr>
              <a:tblGrid>
                <a:gridCol w="1234184">
                  <a:extLst>
                    <a:ext uri="{9D8B030D-6E8A-4147-A177-3AD203B41FA5}">
                      <a16:colId xmlns:a16="http://schemas.microsoft.com/office/drawing/2014/main" val="823342494"/>
                    </a:ext>
                  </a:extLst>
                </a:gridCol>
                <a:gridCol w="8901166">
                  <a:extLst>
                    <a:ext uri="{9D8B030D-6E8A-4147-A177-3AD203B41FA5}">
                      <a16:colId xmlns:a16="http://schemas.microsoft.com/office/drawing/2014/main" val="2376631471"/>
                    </a:ext>
                  </a:extLst>
                </a:gridCol>
              </a:tblGrid>
              <a:tr h="0">
                <a:tc>
                  <a:txBody>
                    <a:bodyPr/>
                    <a:lstStyle/>
                    <a:p>
                      <a:pPr algn="ctr"/>
                      <a:r>
                        <a:rPr kumimoji="1" lang="ja-JP" altLang="en-US" sz="1600">
                          <a:solidFill>
                            <a:schemeClr val="bg1"/>
                          </a:solidFill>
                          <a:latin typeface="+mn-ea"/>
                          <a:ea typeface="+mn-ea"/>
                        </a:rPr>
                        <a:t>制御モデル</a:t>
                      </a:r>
                      <a:endParaRPr kumimoji="1" lang="ja-JP" altLang="en-US" sz="1600" dirty="0">
                        <a:solidFill>
                          <a:schemeClr val="bg1"/>
                        </a:solidFill>
                        <a:latin typeface="+mn-ea"/>
                        <a:ea typeface="+mn-ea"/>
                      </a:endParaRPr>
                    </a:p>
                  </a:txBody>
                  <a:tcPr anchor="ctr"/>
                </a:tc>
                <a:tc>
                  <a:txBody>
                    <a:bodyPr/>
                    <a:lstStyle/>
                    <a:p>
                      <a:pPr algn="l"/>
                      <a:r>
                        <a:rPr kumimoji="1" lang="ja-JP" altLang="en-US" sz="1600" dirty="0">
                          <a:solidFill>
                            <a:schemeClr val="tx1"/>
                          </a:solidFill>
                          <a:latin typeface="+mn-ea"/>
                          <a:ea typeface="+mn-ea"/>
                        </a:rPr>
                        <a:t>逆グラフィカルモデル「</a:t>
                      </a:r>
                      <a:r>
                        <a:rPr kumimoji="1" lang="en-US" altLang="ja-JP" sz="1600" dirty="0">
                          <a:solidFill>
                            <a:schemeClr val="tx1"/>
                          </a:solidFill>
                          <a:latin typeface="+mn-ea"/>
                          <a:ea typeface="+mn-ea"/>
                        </a:rPr>
                        <a:t>DECA</a:t>
                      </a:r>
                      <a:r>
                        <a:rPr kumimoji="1" lang="ja-JP" altLang="en-US" sz="1600" dirty="0">
                          <a:solidFill>
                            <a:schemeClr val="tx1"/>
                          </a:solidFill>
                          <a:latin typeface="+mn-ea"/>
                          <a:ea typeface="+mn-ea"/>
                        </a:rPr>
                        <a:t>」で使用するパラメーター</a:t>
                      </a:r>
                      <a:r>
                        <a:rPr kumimoji="1" lang="en-US" altLang="ja-JP" sz="1600" dirty="0" err="1">
                          <a:solidFill>
                            <a:schemeClr val="tx1"/>
                          </a:solidFill>
                          <a:latin typeface="+mn-ea"/>
                          <a:ea typeface="+mn-ea"/>
                        </a:rPr>
                        <a:t>ρ∈SO</a:t>
                      </a:r>
                      <a:r>
                        <a:rPr kumimoji="1" lang="en-US" altLang="ja-JP" sz="1600" dirty="0">
                          <a:solidFill>
                            <a:schemeClr val="tx1"/>
                          </a:solidFill>
                          <a:latin typeface="+mn-ea"/>
                          <a:ea typeface="+mn-ea"/>
                        </a:rPr>
                        <a:t>(3)</a:t>
                      </a:r>
                      <a:r>
                        <a:rPr kumimoji="1" lang="ja-JP" altLang="en-US" sz="1600" dirty="0">
                          <a:solidFill>
                            <a:schemeClr val="tx1"/>
                          </a:solidFill>
                          <a:latin typeface="+mn-ea"/>
                          <a:ea typeface="+mn-ea"/>
                        </a:rPr>
                        <a:t>を制御パラメーターに設定し、 </a:t>
                      </a:r>
                      <a:r>
                        <a:rPr kumimoji="1" lang="en-US" altLang="ja-JP" sz="1600" dirty="0">
                          <a:solidFill>
                            <a:schemeClr val="tx1"/>
                          </a:solidFill>
                          <a:latin typeface="+mn-ea"/>
                          <a:ea typeface="+mn-ea"/>
                        </a:rPr>
                        <a:t>StyleGAN2</a:t>
                      </a:r>
                      <a:r>
                        <a:rPr kumimoji="1" lang="ja-JP" altLang="en-US" sz="1600" dirty="0">
                          <a:solidFill>
                            <a:schemeClr val="tx1"/>
                          </a:solidFill>
                          <a:latin typeface="+mn-ea"/>
                          <a:ea typeface="+mn-ea"/>
                        </a:rPr>
                        <a:t>で様々な顔の向きの画像を生成する。</a:t>
                      </a:r>
                    </a:p>
                    <a:p>
                      <a:pPr algn="l"/>
                      <a:r>
                        <a:rPr kumimoji="1" lang="ja-JP" altLang="en-US" sz="1600" dirty="0">
                          <a:solidFill>
                            <a:schemeClr val="tx1"/>
                          </a:solidFill>
                          <a:latin typeface="+mn-ea"/>
                          <a:ea typeface="+mn-ea"/>
                        </a:rPr>
                        <a:t>また、この実験においては、同一人物の顔の画像を生成するために顔認証のモデルである</a:t>
                      </a:r>
                      <a:r>
                        <a:rPr kumimoji="1" lang="en-US" altLang="ja-JP" sz="1600" dirty="0">
                          <a:solidFill>
                            <a:schemeClr val="tx1"/>
                          </a:solidFill>
                          <a:latin typeface="+mn-ea"/>
                          <a:ea typeface="+mn-ea"/>
                        </a:rPr>
                        <a:t>IR-SE50(</a:t>
                      </a:r>
                      <a:r>
                        <a:rPr lang="en-US" altLang="ja-JP" sz="1600" dirty="0" err="1">
                          <a:solidFill>
                            <a:schemeClr val="tx1">
                              <a:lumMod val="75000"/>
                              <a:lumOff val="25000"/>
                            </a:schemeClr>
                          </a:solidFill>
                          <a:latin typeface="+mn-ea"/>
                          <a:ea typeface="+mn-ea"/>
                          <a:hlinkClick r:id="rId3"/>
                        </a:rPr>
                        <a:t>ArcFace</a:t>
                      </a:r>
                      <a:r>
                        <a:rPr lang="en-US" altLang="ja-JP" sz="1600" dirty="0">
                          <a:solidFill>
                            <a:schemeClr val="tx1">
                              <a:lumMod val="75000"/>
                              <a:lumOff val="25000"/>
                            </a:schemeClr>
                          </a:solidFill>
                          <a:latin typeface="+mn-ea"/>
                          <a:ea typeface="+mn-ea"/>
                          <a:hlinkClick r:id="rId3"/>
                        </a:rPr>
                        <a:t>: Additive angular margin loss for deep face recognition</a:t>
                      </a:r>
                      <a:r>
                        <a:rPr lang="en-US" altLang="ja-JP" sz="1600" dirty="0">
                          <a:solidFill>
                            <a:schemeClr val="tx1">
                              <a:lumMod val="75000"/>
                              <a:lumOff val="25000"/>
                            </a:schemeClr>
                          </a:solidFill>
                          <a:latin typeface="+mn-ea"/>
                          <a:ea typeface="+mn-ea"/>
                        </a:rPr>
                        <a:t>)</a:t>
                      </a:r>
                      <a:r>
                        <a:rPr kumimoji="1" lang="ja-JP" altLang="en-US" sz="1600" dirty="0">
                          <a:solidFill>
                            <a:schemeClr val="tx1"/>
                          </a:solidFill>
                          <a:latin typeface="+mn-ea"/>
                          <a:ea typeface="+mn-ea"/>
                        </a:rPr>
                        <a:t>を使用した。</a:t>
                      </a:r>
                    </a:p>
                  </a:txBody>
                  <a:tcPr/>
                </a:tc>
                <a:extLst>
                  <a:ext uri="{0D108BD9-81ED-4DB2-BD59-A6C34878D82A}">
                    <a16:rowId xmlns:a16="http://schemas.microsoft.com/office/drawing/2014/main" val="4128078063"/>
                  </a:ext>
                </a:extLst>
              </a:tr>
              <a:tr h="0">
                <a:tc>
                  <a:txBody>
                    <a:bodyPr/>
                    <a:lstStyle/>
                    <a:p>
                      <a:pPr algn="ctr"/>
                      <a:r>
                        <a:rPr kumimoji="1" lang="ja-JP" altLang="en-US" sz="1600">
                          <a:solidFill>
                            <a:schemeClr val="bg1"/>
                          </a:solidFill>
                          <a:latin typeface="+mn-ea"/>
                          <a:ea typeface="+mn-ea"/>
                        </a:rPr>
                        <a:t>制御方法</a:t>
                      </a:r>
                      <a:endParaRPr kumimoji="1" lang="ja-JP" altLang="en-US" sz="1600" dirty="0">
                        <a:solidFill>
                          <a:schemeClr val="bg1"/>
                        </a:solidFill>
                        <a:latin typeface="+mn-ea"/>
                        <a:ea typeface="+mn-ea"/>
                      </a:endParaRPr>
                    </a:p>
                  </a:txBody>
                  <a:tcPr anchor="ctr"/>
                </a:tc>
                <a:tc>
                  <a:txBody>
                    <a:bodyPr/>
                    <a:lstStyle/>
                    <a:p>
                      <a:pPr algn="l"/>
                      <a:r>
                        <a:rPr kumimoji="1" lang="ja-JP" altLang="en-US" sz="1600" dirty="0">
                          <a:solidFill>
                            <a:schemeClr val="tx1"/>
                          </a:solidFill>
                          <a:latin typeface="+mn-ea"/>
                          <a:ea typeface="+mn-ea"/>
                        </a:rPr>
                        <a:t>基本の画像と生成画像の特徴量のコサイン類似度が大きいと低いエネルギーになるように</a:t>
                      </a:r>
                      <a:r>
                        <a:rPr kumimoji="1" lang="en-US" altLang="ja-JP" sz="1600" dirty="0">
                          <a:solidFill>
                            <a:schemeClr val="tx1"/>
                          </a:solidFill>
                          <a:latin typeface="+mn-ea"/>
                          <a:ea typeface="+mn-ea"/>
                        </a:rPr>
                        <a:t>EBM</a:t>
                      </a:r>
                      <a:r>
                        <a:rPr kumimoji="1" lang="ja-JP" altLang="en-US" sz="1600" dirty="0">
                          <a:solidFill>
                            <a:schemeClr val="tx1"/>
                          </a:solidFill>
                          <a:latin typeface="+mn-ea"/>
                          <a:ea typeface="+mn-ea"/>
                        </a:rPr>
                        <a:t>を設定することで、同一人物の顔の画像が生成されるようした。</a:t>
                      </a:r>
                    </a:p>
                    <a:p>
                      <a:pPr algn="l"/>
                      <a:r>
                        <a:rPr kumimoji="1" lang="ja-JP" altLang="en-US" sz="1600" dirty="0">
                          <a:solidFill>
                            <a:schemeClr val="tx1"/>
                          </a:solidFill>
                          <a:latin typeface="+mn-ea"/>
                          <a:ea typeface="+mn-ea"/>
                        </a:rPr>
                        <a:t>標準的なポーズを</a:t>
                      </a:r>
                      <a:r>
                        <a:rPr kumimoji="1" lang="en-US" altLang="ja-JP" sz="1600" dirty="0">
                          <a:solidFill>
                            <a:schemeClr val="tx1"/>
                          </a:solidFill>
                          <a:latin typeface="+mn-ea"/>
                          <a:ea typeface="+mn-ea"/>
                        </a:rPr>
                        <a:t>ρ0</a:t>
                      </a:r>
                      <a:r>
                        <a:rPr kumimoji="1" lang="ja-JP" altLang="en-US" sz="1600" dirty="0">
                          <a:solidFill>
                            <a:schemeClr val="tx1"/>
                          </a:solidFill>
                          <a:latin typeface="+mn-ea"/>
                          <a:ea typeface="+mn-ea"/>
                        </a:rPr>
                        <a:t>としたときに、以下の式で</a:t>
                      </a:r>
                      <a:r>
                        <a:rPr kumimoji="1" lang="en-US" altLang="ja-JP" sz="1600" dirty="0">
                          <a:solidFill>
                            <a:schemeClr val="tx1"/>
                          </a:solidFill>
                          <a:latin typeface="+mn-ea"/>
                          <a:ea typeface="+mn-ea"/>
                        </a:rPr>
                        <a:t>EMB</a:t>
                      </a:r>
                      <a:r>
                        <a:rPr kumimoji="1" lang="ja-JP" altLang="en-US" sz="1600" dirty="0">
                          <a:solidFill>
                            <a:schemeClr val="tx1"/>
                          </a:solidFill>
                          <a:latin typeface="+mn-ea"/>
                          <a:ea typeface="+mn-ea"/>
                        </a:rPr>
                        <a:t>を設定する。</a:t>
                      </a:r>
                      <a:endParaRPr kumimoji="1" lang="en-US" altLang="ja-JP" sz="1600" dirty="0">
                        <a:solidFill>
                          <a:schemeClr val="tx1"/>
                        </a:solidFill>
                        <a:latin typeface="+mn-ea"/>
                        <a:ea typeface="+mn-ea"/>
                      </a:endParaRPr>
                    </a:p>
                    <a:p>
                      <a:pPr algn="l"/>
                      <a:endParaRPr kumimoji="1" lang="en-US" altLang="ja-JP" sz="1600" dirty="0">
                        <a:solidFill>
                          <a:schemeClr val="tx1"/>
                        </a:solidFill>
                        <a:latin typeface="+mn-ea"/>
                        <a:ea typeface="+mn-ea"/>
                      </a:endParaRPr>
                    </a:p>
                    <a:p>
                      <a:pPr algn="l"/>
                      <a:endParaRPr kumimoji="1" lang="en-US" altLang="ja-JP" sz="1600" dirty="0">
                        <a:solidFill>
                          <a:schemeClr val="tx1"/>
                        </a:solidFill>
                        <a:latin typeface="+mn-ea"/>
                        <a:ea typeface="+mn-ea"/>
                      </a:endParaRPr>
                    </a:p>
                    <a:p>
                      <a:pPr algn="l"/>
                      <a:endParaRPr kumimoji="1" lang="en-US" altLang="ja-JP" sz="1600" dirty="0">
                        <a:solidFill>
                          <a:schemeClr val="tx1"/>
                        </a:solidFill>
                        <a:latin typeface="+mn-ea"/>
                        <a:ea typeface="+mn-ea"/>
                      </a:endParaRPr>
                    </a:p>
                    <a:p>
                      <a:pPr algn="l"/>
                      <a:endParaRPr kumimoji="1" lang="ja-JP" altLang="en-US" sz="1600" dirty="0">
                        <a:solidFill>
                          <a:schemeClr val="tx1"/>
                        </a:solidFill>
                        <a:latin typeface="+mn-ea"/>
                        <a:ea typeface="+mn-ea"/>
                      </a:endParaRPr>
                    </a:p>
                  </a:txBody>
                  <a:tcPr/>
                </a:tc>
                <a:extLst>
                  <a:ext uri="{0D108BD9-81ED-4DB2-BD59-A6C34878D82A}">
                    <a16:rowId xmlns:a16="http://schemas.microsoft.com/office/drawing/2014/main" val="2824992613"/>
                  </a:ext>
                </a:extLst>
              </a:tr>
            </a:tbl>
          </a:graphicData>
        </a:graphic>
      </p:graphicFrame>
      <p:sp>
        <p:nvSpPr>
          <p:cNvPr id="5" name="テキスト ボックス 4">
            <a:extLst>
              <a:ext uri="{FF2B5EF4-FFF2-40B4-BE49-F238E27FC236}">
                <a16:creationId xmlns:a16="http://schemas.microsoft.com/office/drawing/2014/main" id="{05482DF8-31CF-55CC-25AC-459CF3A732DC}"/>
              </a:ext>
            </a:extLst>
          </p:cNvPr>
          <p:cNvSpPr txBox="1"/>
          <p:nvPr/>
        </p:nvSpPr>
        <p:spPr>
          <a:xfrm>
            <a:off x="682308" y="2488837"/>
            <a:ext cx="1684421"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sz="1800" b="1" dirty="0">
                <a:solidFill>
                  <a:schemeClr val="accent1">
                    <a:lumMod val="75000"/>
                  </a:schemeClr>
                </a:solidFill>
              </a:rPr>
              <a:t>検証条件</a:t>
            </a:r>
          </a:p>
        </p:txBody>
      </p:sp>
      <p:pic>
        <p:nvPicPr>
          <p:cNvPr id="9" name="図 8">
            <a:extLst>
              <a:ext uri="{FF2B5EF4-FFF2-40B4-BE49-F238E27FC236}">
                <a16:creationId xmlns:a16="http://schemas.microsoft.com/office/drawing/2014/main" id="{9093F396-1C53-0185-4C82-0789DBC8F291}"/>
              </a:ext>
            </a:extLst>
          </p:cNvPr>
          <p:cNvPicPr>
            <a:picLocks noChangeAspect="1"/>
          </p:cNvPicPr>
          <p:nvPr/>
        </p:nvPicPr>
        <p:blipFill>
          <a:blip r:embed="rId4"/>
          <a:stretch>
            <a:fillRect/>
          </a:stretch>
        </p:blipFill>
        <p:spPr>
          <a:xfrm>
            <a:off x="2366729" y="4744327"/>
            <a:ext cx="6827893" cy="415503"/>
          </a:xfrm>
          <a:prstGeom prst="rect">
            <a:avLst/>
          </a:prstGeom>
          <a:ln>
            <a:solidFill>
              <a:srgbClr val="002060"/>
            </a:solidFill>
          </a:ln>
        </p:spPr>
      </p:pic>
      <p:pic>
        <p:nvPicPr>
          <p:cNvPr id="13" name="図 12">
            <a:extLst>
              <a:ext uri="{FF2B5EF4-FFF2-40B4-BE49-F238E27FC236}">
                <a16:creationId xmlns:a16="http://schemas.microsoft.com/office/drawing/2014/main" id="{5439CF06-0113-4877-99CF-4551FC77FF2D}"/>
              </a:ext>
            </a:extLst>
          </p:cNvPr>
          <p:cNvPicPr>
            <a:picLocks noChangeAspect="1"/>
          </p:cNvPicPr>
          <p:nvPr/>
        </p:nvPicPr>
        <p:blipFill>
          <a:blip r:embed="rId5"/>
          <a:stretch>
            <a:fillRect/>
          </a:stretch>
        </p:blipFill>
        <p:spPr>
          <a:xfrm>
            <a:off x="2366729" y="5251105"/>
            <a:ext cx="1996895" cy="347286"/>
          </a:xfrm>
          <a:prstGeom prst="rect">
            <a:avLst/>
          </a:prstGeom>
          <a:ln>
            <a:solidFill>
              <a:srgbClr val="002060"/>
            </a:solidFill>
          </a:ln>
        </p:spPr>
      </p:pic>
    </p:spTree>
    <p:extLst>
      <p:ext uri="{BB962C8B-B14F-4D97-AF65-F5344CB8AC3E}">
        <p14:creationId xmlns:p14="http://schemas.microsoft.com/office/powerpoint/2010/main" val="298180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27</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327517037"/>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ポーズガイド付きの顔画像生成</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同一人物の様々な顔の生成</a:t>
            </a:r>
            <a:endParaRPr lang="en-US" altLang="ja-JP" sz="1600" b="1" dirty="0">
              <a:solidFill>
                <a:schemeClr val="tx1">
                  <a:lumMod val="75000"/>
                  <a:lumOff val="25000"/>
                </a:schemeClr>
              </a:solidFill>
              <a:latin typeface="+mn-ea"/>
              <a:ea typeface="+mn-ea"/>
            </a:endParaRPr>
          </a:p>
          <a:p>
            <a:pPr>
              <a:spcBef>
                <a:spcPts val="0"/>
              </a:spcBef>
            </a:pPr>
            <a:r>
              <a:rPr lang="ja-JP" altLang="en-US" sz="1600" dirty="0">
                <a:solidFill>
                  <a:schemeClr val="tx1">
                    <a:lumMod val="75000"/>
                    <a:lumOff val="25000"/>
                  </a:schemeClr>
                </a:solidFill>
                <a:latin typeface="+mn-ea"/>
                <a:ea typeface="+mn-ea"/>
              </a:rPr>
              <a:t>画像を生成した結果、下図のようになった。</a:t>
            </a:r>
          </a:p>
          <a:p>
            <a:pPr>
              <a:spcBef>
                <a:spcPts val="0"/>
              </a:spcBef>
            </a:pPr>
            <a:r>
              <a:rPr lang="ja-JP" altLang="en-US" sz="1600" dirty="0">
                <a:solidFill>
                  <a:schemeClr val="tx1">
                    <a:lumMod val="75000"/>
                    <a:lumOff val="25000"/>
                  </a:schemeClr>
                </a:solidFill>
                <a:latin typeface="+mn-ea"/>
                <a:ea typeface="+mn-ea"/>
              </a:rPr>
              <a:t>アイデンティティを保ちながら、様々な向きの顔画像を生成できることを確認した。</a:t>
            </a:r>
            <a:endParaRPr lang="en-US" altLang="ja-JP" sz="1600" dirty="0">
              <a:solidFill>
                <a:schemeClr val="tx1">
                  <a:lumMod val="75000"/>
                  <a:lumOff val="25000"/>
                </a:schemeClr>
              </a:solidFill>
              <a:latin typeface="+mn-ea"/>
              <a:ea typeface="+mn-ea"/>
            </a:endParaRPr>
          </a:p>
        </p:txBody>
      </p:sp>
      <p:pic>
        <p:nvPicPr>
          <p:cNvPr id="7" name="図 6">
            <a:extLst>
              <a:ext uri="{FF2B5EF4-FFF2-40B4-BE49-F238E27FC236}">
                <a16:creationId xmlns:a16="http://schemas.microsoft.com/office/drawing/2014/main" id="{467E2832-15C9-3F62-80A4-435D4E9E37E9}"/>
              </a:ext>
            </a:extLst>
          </p:cNvPr>
          <p:cNvPicPr>
            <a:picLocks noChangeAspect="1"/>
          </p:cNvPicPr>
          <p:nvPr/>
        </p:nvPicPr>
        <p:blipFill>
          <a:blip r:embed="rId3"/>
          <a:stretch>
            <a:fillRect/>
          </a:stretch>
        </p:blipFill>
        <p:spPr>
          <a:xfrm>
            <a:off x="565103" y="3132870"/>
            <a:ext cx="11061793" cy="1703016"/>
          </a:xfrm>
          <a:prstGeom prst="rect">
            <a:avLst/>
          </a:prstGeom>
          <a:ln>
            <a:solidFill>
              <a:srgbClr val="002060"/>
            </a:solidFill>
          </a:ln>
        </p:spPr>
      </p:pic>
    </p:spTree>
    <p:extLst>
      <p:ext uri="{BB962C8B-B14F-4D97-AF65-F5344CB8AC3E}">
        <p14:creationId xmlns:p14="http://schemas.microsoft.com/office/powerpoint/2010/main" val="1210169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55650869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推論時間についての比較</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推論時間比較</a:t>
            </a:r>
            <a:endParaRPr lang="en-US" altLang="ja-JP" sz="1600" b="1" dirty="0">
              <a:solidFill>
                <a:schemeClr val="tx1">
                  <a:lumMod val="75000"/>
                  <a:lumOff val="25000"/>
                </a:schemeClr>
              </a:solidFill>
              <a:latin typeface="+mn-ea"/>
              <a:ea typeface="+mn-ea"/>
            </a:endParaRPr>
          </a:p>
          <a:p>
            <a:pPr>
              <a:spcBef>
                <a:spcPts val="0"/>
              </a:spcBef>
            </a:pPr>
            <a:r>
              <a:rPr lang="ja-JP" altLang="en-US" sz="1600" dirty="0">
                <a:solidFill>
                  <a:schemeClr val="tx1"/>
                </a:solidFill>
                <a:latin typeface="+mn-ea"/>
                <a:ea typeface="+mn-ea"/>
              </a:rPr>
              <a:t>次の設定で他の</a:t>
            </a:r>
            <a:r>
              <a:rPr lang="en-US" altLang="ja-JP" sz="1600" dirty="0">
                <a:solidFill>
                  <a:schemeClr val="tx1"/>
                </a:solidFill>
                <a:latin typeface="+mn-ea"/>
                <a:ea typeface="+mn-ea"/>
              </a:rPr>
              <a:t>EBM</a:t>
            </a:r>
            <a:r>
              <a:rPr lang="ja-JP" altLang="en-US" sz="1600" dirty="0">
                <a:solidFill>
                  <a:schemeClr val="tx1"/>
                </a:solidFill>
                <a:latin typeface="+mn-ea"/>
                <a:ea typeface="+mn-ea"/>
              </a:rPr>
              <a:t>を近似するモデルと推論時間の比較を行った。</a:t>
            </a:r>
            <a:endParaRPr lang="en-US" altLang="ja-JP" sz="1600" dirty="0">
              <a:solidFill>
                <a:schemeClr val="tx1"/>
              </a:solidFill>
              <a:latin typeface="+mn-ea"/>
              <a:ea typeface="+mn-ea"/>
            </a:endParaRPr>
          </a:p>
        </p:txBody>
      </p:sp>
      <p:graphicFrame>
        <p:nvGraphicFramePr>
          <p:cNvPr id="3" name="表 2">
            <a:extLst>
              <a:ext uri="{FF2B5EF4-FFF2-40B4-BE49-F238E27FC236}">
                <a16:creationId xmlns:a16="http://schemas.microsoft.com/office/drawing/2014/main" id="{0BE1BC84-B61B-EE50-8BFB-FD4697028E41}"/>
              </a:ext>
            </a:extLst>
          </p:cNvPr>
          <p:cNvGraphicFramePr>
            <a:graphicFrameLocks noGrp="1"/>
          </p:cNvGraphicFramePr>
          <p:nvPr>
            <p:extLst>
              <p:ext uri="{D42A27DB-BD31-4B8C-83A1-F6EECF244321}">
                <p14:modId xmlns:p14="http://schemas.microsoft.com/office/powerpoint/2010/main" val="3723664400"/>
              </p:ext>
            </p:extLst>
          </p:nvPr>
        </p:nvGraphicFramePr>
        <p:xfrm>
          <a:off x="1082744" y="2898387"/>
          <a:ext cx="10026512" cy="1642926"/>
        </p:xfrm>
        <a:graphic>
          <a:graphicData uri="http://schemas.openxmlformats.org/drawingml/2006/table">
            <a:tbl>
              <a:tblPr firstCol="1" bandRow="1">
                <a:tableStyleId>{5C22544A-7EE6-4342-B048-85BDC9FD1C3A}</a:tableStyleId>
              </a:tblPr>
              <a:tblGrid>
                <a:gridCol w="1530667">
                  <a:extLst>
                    <a:ext uri="{9D8B030D-6E8A-4147-A177-3AD203B41FA5}">
                      <a16:colId xmlns:a16="http://schemas.microsoft.com/office/drawing/2014/main" val="823342494"/>
                    </a:ext>
                  </a:extLst>
                </a:gridCol>
                <a:gridCol w="8495845">
                  <a:extLst>
                    <a:ext uri="{9D8B030D-6E8A-4147-A177-3AD203B41FA5}">
                      <a16:colId xmlns:a16="http://schemas.microsoft.com/office/drawing/2014/main" val="2376631471"/>
                    </a:ext>
                  </a:extLst>
                </a:gridCol>
              </a:tblGrid>
              <a:tr h="938094">
                <a:tc>
                  <a:txBody>
                    <a:bodyPr/>
                    <a:lstStyle/>
                    <a:p>
                      <a:pPr algn="ctr"/>
                      <a:r>
                        <a:rPr kumimoji="1" lang="ja-JP" altLang="en-US" sz="1600" dirty="0">
                          <a:solidFill>
                            <a:schemeClr val="bg1"/>
                          </a:solidFill>
                          <a:latin typeface="+mn-ea"/>
                          <a:ea typeface="+mn-ea"/>
                        </a:rPr>
                        <a:t>比較モデル</a:t>
                      </a:r>
                    </a:p>
                  </a:txBody>
                  <a:tcPr anchor="ctr"/>
                </a:tc>
                <a:tc>
                  <a:txBody>
                    <a:bodyPr/>
                    <a:lstStyle/>
                    <a:p>
                      <a:pPr algn="l"/>
                      <a:r>
                        <a:rPr lang="en-US" altLang="ja-JP" sz="1600" dirty="0">
                          <a:solidFill>
                            <a:schemeClr val="tx1"/>
                          </a:solidFill>
                          <a:latin typeface="+mn-ea"/>
                          <a:ea typeface="+mn-ea"/>
                        </a:rPr>
                        <a:t>PPGM</a:t>
                      </a:r>
                      <a:r>
                        <a:rPr lang="en-US" altLang="ja-JP" sz="1600" dirty="0">
                          <a:solidFill>
                            <a:schemeClr val="tx1">
                              <a:lumMod val="75000"/>
                              <a:lumOff val="25000"/>
                            </a:schemeClr>
                          </a:solidFill>
                          <a:latin typeface="+mn-ea"/>
                          <a:ea typeface="+mn-ea"/>
                        </a:rPr>
                        <a:t>(</a:t>
                      </a:r>
                      <a:r>
                        <a:rPr lang="en-US" altLang="ja-JP" sz="1600" dirty="0">
                          <a:solidFill>
                            <a:schemeClr val="tx1">
                              <a:lumMod val="75000"/>
                              <a:lumOff val="25000"/>
                            </a:schemeClr>
                          </a:solidFill>
                          <a:latin typeface="+mn-ea"/>
                          <a:ea typeface="+mn-ea"/>
                          <a:hlinkClick r:id="rId3"/>
                        </a:rPr>
                        <a:t>Plug &amp; play generative networks: Conditional iterative generation of images in latent space</a:t>
                      </a:r>
                      <a:r>
                        <a:rPr lang="en-US" altLang="ja-JP" sz="1600" dirty="0">
                          <a:solidFill>
                            <a:schemeClr val="tx1">
                              <a:lumMod val="75000"/>
                              <a:lumOff val="25000"/>
                            </a:schemeClr>
                          </a:solidFill>
                          <a:latin typeface="+mn-ea"/>
                          <a:ea typeface="+mn-ea"/>
                        </a:rPr>
                        <a:t>)</a:t>
                      </a:r>
                      <a:r>
                        <a:rPr lang="ja-JP" altLang="en-US" sz="1600" dirty="0">
                          <a:solidFill>
                            <a:schemeClr val="tx1"/>
                          </a:solidFill>
                          <a:latin typeface="+mn-ea"/>
                          <a:ea typeface="+mn-ea"/>
                        </a:rPr>
                        <a:t>ランジュバンダイナミクスを用いて推論時の潜在空間を最適化し、</a:t>
                      </a:r>
                      <a:r>
                        <a:rPr lang="en-US" altLang="ja-JP" sz="1600" dirty="0">
                          <a:solidFill>
                            <a:schemeClr val="tx1"/>
                          </a:solidFill>
                          <a:latin typeface="+mn-ea"/>
                          <a:ea typeface="+mn-ea"/>
                        </a:rPr>
                        <a:t>EBM</a:t>
                      </a:r>
                      <a:r>
                        <a:rPr lang="ja-JP" altLang="en-US" sz="1600" dirty="0">
                          <a:solidFill>
                            <a:schemeClr val="tx1"/>
                          </a:solidFill>
                          <a:latin typeface="+mn-ea"/>
                          <a:ea typeface="+mn-ea"/>
                        </a:rPr>
                        <a:t>の近似を行う生成モデルを使用する。</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4128078063"/>
                  </a:ext>
                </a:extLst>
              </a:tr>
              <a:tr h="0">
                <a:tc>
                  <a:txBody>
                    <a:bodyPr/>
                    <a:lstStyle/>
                    <a:p>
                      <a:pPr algn="ctr"/>
                      <a:r>
                        <a:rPr kumimoji="1" lang="ja-JP" altLang="en-US" sz="1600" dirty="0">
                          <a:solidFill>
                            <a:schemeClr val="bg1"/>
                          </a:solidFill>
                          <a:latin typeface="+mn-ea"/>
                          <a:ea typeface="+mn-ea"/>
                        </a:rPr>
                        <a:t>使用</a:t>
                      </a:r>
                      <a:r>
                        <a:rPr kumimoji="1" lang="en-US" altLang="ja-JP" sz="1600" dirty="0">
                          <a:solidFill>
                            <a:schemeClr val="bg1"/>
                          </a:solidFill>
                          <a:latin typeface="+mn-ea"/>
                          <a:ea typeface="+mn-ea"/>
                        </a:rPr>
                        <a:t>GPU</a:t>
                      </a:r>
                      <a:endParaRPr kumimoji="1" lang="ja-JP" altLang="en-US" sz="1600" dirty="0">
                        <a:solidFill>
                          <a:schemeClr val="bg1"/>
                        </a:solidFill>
                        <a:latin typeface="+mn-ea"/>
                        <a:ea typeface="+mn-ea"/>
                      </a:endParaRPr>
                    </a:p>
                  </a:txBody>
                  <a:tcPr anchor="ctr"/>
                </a:tc>
                <a:tc>
                  <a:txBody>
                    <a:bodyPr/>
                    <a:lstStyle/>
                    <a:p>
                      <a:pPr algn="l"/>
                      <a:r>
                        <a:rPr kumimoji="1" lang="en-US" altLang="ja-JP" sz="1600" dirty="0">
                          <a:solidFill>
                            <a:schemeClr val="tx1"/>
                          </a:solidFill>
                          <a:latin typeface="+mn-ea"/>
                          <a:ea typeface="+mn-ea"/>
                        </a:rPr>
                        <a:t>NVIDIA RTX A4000</a:t>
                      </a:r>
                    </a:p>
                  </a:txBody>
                  <a:tcPr/>
                </a:tc>
                <a:extLst>
                  <a:ext uri="{0D108BD9-81ED-4DB2-BD59-A6C34878D82A}">
                    <a16:rowId xmlns:a16="http://schemas.microsoft.com/office/drawing/2014/main" val="2824992613"/>
                  </a:ext>
                </a:extLst>
              </a:tr>
              <a:tr h="369552">
                <a:tc>
                  <a:txBody>
                    <a:bodyPr/>
                    <a:lstStyle/>
                    <a:p>
                      <a:pPr algn="ctr"/>
                      <a:r>
                        <a:rPr kumimoji="1" lang="ja-JP" altLang="en-US" sz="1600" dirty="0">
                          <a:solidFill>
                            <a:schemeClr val="bg1"/>
                          </a:solidFill>
                          <a:latin typeface="+mn-ea"/>
                          <a:ea typeface="+mn-ea"/>
                        </a:rPr>
                        <a:t>近似する</a:t>
                      </a:r>
                      <a:r>
                        <a:rPr kumimoji="1" lang="en-US" altLang="ja-JP" sz="1600" dirty="0">
                          <a:solidFill>
                            <a:schemeClr val="bg1"/>
                          </a:solidFill>
                          <a:latin typeface="+mn-ea"/>
                          <a:ea typeface="+mn-ea"/>
                        </a:rPr>
                        <a:t>EBM</a:t>
                      </a:r>
                      <a:endParaRPr kumimoji="1" lang="ja-JP" altLang="en-US" sz="1600" dirty="0">
                        <a:solidFill>
                          <a:schemeClr val="bg1"/>
                        </a:solidFill>
                        <a:latin typeface="+mn-ea"/>
                        <a:ea typeface="+mn-ea"/>
                      </a:endParaRPr>
                    </a:p>
                  </a:txBody>
                  <a:tcPr anchor="ctr"/>
                </a:tc>
                <a:tc>
                  <a:txBody>
                    <a:bodyPr/>
                    <a:lstStyle/>
                    <a:p>
                      <a:pPr algn="l"/>
                      <a:r>
                        <a:rPr kumimoji="1" lang="en-US" altLang="ja-JP" sz="1600" dirty="0">
                          <a:solidFill>
                            <a:schemeClr val="tx1"/>
                          </a:solidFill>
                          <a:latin typeface="+mn-ea"/>
                          <a:ea typeface="+mn-ea"/>
                        </a:rPr>
                        <a:t>CLIP</a:t>
                      </a:r>
                      <a:r>
                        <a:rPr kumimoji="1" lang="ja-JP" altLang="en-US" sz="1600" dirty="0">
                          <a:solidFill>
                            <a:schemeClr val="tx1"/>
                          </a:solidFill>
                          <a:latin typeface="+mn-ea"/>
                          <a:ea typeface="+mn-ea"/>
                        </a:rPr>
                        <a:t>を使用したエネルギー</a:t>
                      </a:r>
                      <a:endParaRPr kumimoji="1" lang="en-US" altLang="ja-JP" sz="1600" dirty="0">
                        <a:solidFill>
                          <a:schemeClr val="tx1"/>
                        </a:solidFill>
                        <a:latin typeface="+mn-ea"/>
                        <a:ea typeface="+mn-ea"/>
                      </a:endParaRPr>
                    </a:p>
                  </a:txBody>
                  <a:tcPr/>
                </a:tc>
                <a:extLst>
                  <a:ext uri="{0D108BD9-81ED-4DB2-BD59-A6C34878D82A}">
                    <a16:rowId xmlns:a16="http://schemas.microsoft.com/office/drawing/2014/main" val="373714939"/>
                  </a:ext>
                </a:extLst>
              </a:tr>
            </a:tbl>
          </a:graphicData>
        </a:graphic>
      </p:graphicFrame>
      <p:sp>
        <p:nvSpPr>
          <p:cNvPr id="7" name="テキスト ボックス 6">
            <a:extLst>
              <a:ext uri="{FF2B5EF4-FFF2-40B4-BE49-F238E27FC236}">
                <a16:creationId xmlns:a16="http://schemas.microsoft.com/office/drawing/2014/main" id="{7C730938-AACC-8463-FBD9-45A38E0B7A52}"/>
              </a:ext>
            </a:extLst>
          </p:cNvPr>
          <p:cNvSpPr txBox="1"/>
          <p:nvPr/>
        </p:nvSpPr>
        <p:spPr>
          <a:xfrm>
            <a:off x="682308" y="2488837"/>
            <a:ext cx="1684421"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sz="1800" b="1" dirty="0">
                <a:solidFill>
                  <a:schemeClr val="accent1">
                    <a:lumMod val="75000"/>
                  </a:schemeClr>
                </a:solidFill>
              </a:rPr>
              <a:t>検証条件</a:t>
            </a:r>
          </a:p>
        </p:txBody>
      </p:sp>
    </p:spTree>
    <p:extLst>
      <p:ext uri="{BB962C8B-B14F-4D97-AF65-F5344CB8AC3E}">
        <p14:creationId xmlns:p14="http://schemas.microsoft.com/office/powerpoint/2010/main" val="390211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推論時間についての比較</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6" name="コンテンツ プレースホルダー 2">
            <a:extLst>
              <a:ext uri="{FF2B5EF4-FFF2-40B4-BE49-F238E27FC236}">
                <a16:creationId xmlns:a16="http://schemas.microsoft.com/office/drawing/2014/main" id="{896749F4-4ED9-C296-02DC-577EB62B57B7}"/>
              </a:ext>
            </a:extLst>
          </p:cNvPr>
          <p:cNvSpPr txBox="1">
            <a:spLocks/>
          </p:cNvSpPr>
          <p:nvPr/>
        </p:nvSpPr>
        <p:spPr>
          <a:xfrm>
            <a:off x="450022" y="1698170"/>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1000793"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a:ln>
                  <a:noFill/>
                </a:ln>
                <a:solidFill>
                  <a:srgbClr val="5B9BD5">
                    <a:lumMod val="50000"/>
                  </a:srgbClr>
                </a:solidFill>
                <a:effectLst/>
                <a:uLnTx/>
                <a:uFillTx/>
                <a:latin typeface="+mn-ea"/>
                <a:ea typeface="+mn-ea"/>
                <a:cs typeface="+mn-cs"/>
              </a:rPr>
              <a:t>推論時間比較</a:t>
            </a:r>
          </a:p>
          <a:p>
            <a:pPr>
              <a:spcBef>
                <a:spcPts val="0"/>
              </a:spcBef>
            </a:pPr>
            <a:r>
              <a:rPr lang="ja-JP" altLang="en-US" sz="1600" dirty="0">
                <a:solidFill>
                  <a:schemeClr val="tx1">
                    <a:lumMod val="75000"/>
                    <a:lumOff val="25000"/>
                  </a:schemeClr>
                </a:solidFill>
                <a:latin typeface="+mn-ea"/>
                <a:ea typeface="+mn-ea"/>
              </a:rPr>
              <a:t>推論時間を比較した結果、下の表の通りとなった。</a:t>
            </a:r>
          </a:p>
          <a:p>
            <a:pPr>
              <a:spcBef>
                <a:spcPts val="0"/>
              </a:spcBef>
            </a:pPr>
            <a:r>
              <a:rPr lang="en-US" altLang="ja-JP" sz="1600" dirty="0">
                <a:solidFill>
                  <a:schemeClr val="tx1">
                    <a:lumMod val="75000"/>
                    <a:lumOff val="25000"/>
                  </a:schemeClr>
                </a:solidFill>
                <a:latin typeface="+mn-ea"/>
                <a:ea typeface="+mn-ea"/>
              </a:rPr>
              <a:t>PPGM(n=50)</a:t>
            </a:r>
            <a:r>
              <a:rPr lang="ja-JP" altLang="en-US" sz="1600" dirty="0">
                <a:solidFill>
                  <a:schemeClr val="tx1">
                    <a:lumMod val="75000"/>
                    <a:lumOff val="25000"/>
                  </a:schemeClr>
                </a:solidFill>
                <a:latin typeface="+mn-ea"/>
                <a:ea typeface="+mn-ea"/>
              </a:rPr>
              <a:t>が</a:t>
            </a:r>
            <a:r>
              <a:rPr lang="en-US" altLang="ja-JP" sz="1600" dirty="0">
                <a:solidFill>
                  <a:schemeClr val="tx1">
                    <a:lumMod val="75000"/>
                    <a:lumOff val="25000"/>
                  </a:schemeClr>
                </a:solidFill>
                <a:latin typeface="+mn-ea"/>
                <a:ea typeface="+mn-ea"/>
              </a:rPr>
              <a:t>21.5</a:t>
            </a:r>
            <a:r>
              <a:rPr lang="ja-JP" altLang="en-US" sz="1600" dirty="0">
                <a:solidFill>
                  <a:schemeClr val="tx1">
                    <a:lumMod val="75000"/>
                    <a:lumOff val="25000"/>
                  </a:schemeClr>
                </a:solidFill>
                <a:latin typeface="+mn-ea"/>
                <a:ea typeface="+mn-ea"/>
              </a:rPr>
              <a:t>秒であるのに対して、</a:t>
            </a:r>
            <a:r>
              <a:rPr lang="en-US" altLang="ja-JP" sz="1600" dirty="0">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は</a:t>
            </a:r>
            <a:r>
              <a:rPr lang="en-US" altLang="ja-JP" sz="1600" dirty="0">
                <a:solidFill>
                  <a:schemeClr val="tx1">
                    <a:lumMod val="75000"/>
                    <a:lumOff val="25000"/>
                  </a:schemeClr>
                </a:solidFill>
                <a:latin typeface="+mn-ea"/>
                <a:ea typeface="+mn-ea"/>
              </a:rPr>
              <a:t>0.2</a:t>
            </a:r>
            <a:r>
              <a:rPr lang="ja-JP" altLang="en-US" sz="1600" dirty="0">
                <a:solidFill>
                  <a:schemeClr val="tx1">
                    <a:lumMod val="75000"/>
                    <a:lumOff val="25000"/>
                  </a:schemeClr>
                </a:solidFill>
                <a:latin typeface="+mn-ea"/>
                <a:ea typeface="+mn-ea"/>
              </a:rPr>
              <a:t>秒と約</a:t>
            </a:r>
            <a:r>
              <a:rPr lang="en-US" altLang="ja-JP" sz="1600" dirty="0">
                <a:solidFill>
                  <a:schemeClr val="tx1">
                    <a:lumMod val="75000"/>
                    <a:lumOff val="25000"/>
                  </a:schemeClr>
                </a:solidFill>
                <a:latin typeface="+mn-ea"/>
                <a:ea typeface="+mn-ea"/>
              </a:rPr>
              <a:t>100</a:t>
            </a:r>
            <a:r>
              <a:rPr lang="ja-JP" altLang="en-US" sz="1600" dirty="0">
                <a:solidFill>
                  <a:schemeClr val="tx1">
                    <a:lumMod val="75000"/>
                    <a:lumOff val="25000"/>
                  </a:schemeClr>
                </a:solidFill>
                <a:latin typeface="+mn-ea"/>
                <a:ea typeface="+mn-ea"/>
              </a:rPr>
              <a:t>倍も推論速度が速い結果となった。</a:t>
            </a:r>
            <a:endParaRPr lang="en-US" altLang="ja-JP" sz="1600" dirty="0">
              <a:solidFill>
                <a:schemeClr val="tx1">
                  <a:lumMod val="75000"/>
                  <a:lumOff val="25000"/>
                </a:schemeClr>
              </a:solidFill>
              <a:latin typeface="+mn-ea"/>
              <a:ea typeface="+mn-ea"/>
            </a:endParaRPr>
          </a:p>
        </p:txBody>
      </p:sp>
      <p:grpSp>
        <p:nvGrpSpPr>
          <p:cNvPr id="7" name="グループ化 6">
            <a:extLst>
              <a:ext uri="{FF2B5EF4-FFF2-40B4-BE49-F238E27FC236}">
                <a16:creationId xmlns:a16="http://schemas.microsoft.com/office/drawing/2014/main" id="{905C1447-E922-7764-145F-DE0A1D37DAAC}"/>
              </a:ext>
            </a:extLst>
          </p:cNvPr>
          <p:cNvGrpSpPr/>
          <p:nvPr/>
        </p:nvGrpSpPr>
        <p:grpSpPr>
          <a:xfrm>
            <a:off x="1013861" y="2968514"/>
            <a:ext cx="10164278" cy="2191316"/>
            <a:chOff x="943276" y="2820919"/>
            <a:chExt cx="10164278" cy="2191316"/>
          </a:xfrm>
        </p:grpSpPr>
        <p:pic>
          <p:nvPicPr>
            <p:cNvPr id="5" name="図 4">
              <a:extLst>
                <a:ext uri="{FF2B5EF4-FFF2-40B4-BE49-F238E27FC236}">
                  <a16:creationId xmlns:a16="http://schemas.microsoft.com/office/drawing/2014/main" id="{6FF0310A-FDA1-8D20-67CA-1E1A8F04E6E3}"/>
                </a:ext>
              </a:extLst>
            </p:cNvPr>
            <p:cNvPicPr>
              <a:picLocks noChangeAspect="1"/>
            </p:cNvPicPr>
            <p:nvPr/>
          </p:nvPicPr>
          <p:blipFill>
            <a:blip r:embed="rId3"/>
            <a:stretch>
              <a:fillRect/>
            </a:stretch>
          </p:blipFill>
          <p:spPr>
            <a:xfrm>
              <a:off x="943276" y="2820919"/>
              <a:ext cx="10164278" cy="2191316"/>
            </a:xfrm>
            <a:prstGeom prst="rect">
              <a:avLst/>
            </a:prstGeom>
            <a:ln>
              <a:solidFill>
                <a:srgbClr val="002060"/>
              </a:solidFill>
            </a:ln>
          </p:spPr>
        </p:pic>
        <p:sp>
          <p:nvSpPr>
            <p:cNvPr id="10" name="四角形: 角を丸くする 9">
              <a:extLst>
                <a:ext uri="{FF2B5EF4-FFF2-40B4-BE49-F238E27FC236}">
                  <a16:creationId xmlns:a16="http://schemas.microsoft.com/office/drawing/2014/main" id="{D777C2E0-B772-F810-7FA0-E56082741541}"/>
                </a:ext>
              </a:extLst>
            </p:cNvPr>
            <p:cNvSpPr/>
            <p:nvPr/>
          </p:nvSpPr>
          <p:spPr>
            <a:xfrm>
              <a:off x="943276" y="4110677"/>
              <a:ext cx="10087276" cy="288068"/>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158002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70530615-4C4E-B61C-BD3C-6EFE476E41B3}"/>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1800" b="1" dirty="0">
                <a:solidFill>
                  <a:schemeClr val="tx1">
                    <a:lumMod val="75000"/>
                    <a:lumOff val="25000"/>
                  </a:schemeClr>
                </a:solidFill>
              </a:rPr>
              <a:t>Generative Visual Prompt: Unifying Distributional</a:t>
            </a:r>
            <a:r>
              <a:rPr lang="ja-JP" altLang="en-US" sz="1800" b="1" dirty="0">
                <a:solidFill>
                  <a:schemeClr val="tx1">
                    <a:lumMod val="75000"/>
                    <a:lumOff val="25000"/>
                  </a:schemeClr>
                </a:solidFill>
              </a:rPr>
              <a:t> </a:t>
            </a:r>
            <a:r>
              <a:rPr kumimoji="1" lang="en-US" altLang="ja-JP" sz="1800" b="1" dirty="0">
                <a:solidFill>
                  <a:schemeClr val="tx1">
                    <a:lumMod val="75000"/>
                    <a:lumOff val="25000"/>
                  </a:schemeClr>
                </a:solidFill>
              </a:rPr>
              <a:t>Control of Pre-Trained Generative Models</a:t>
            </a:r>
          </a:p>
          <a:p>
            <a:pPr defTabSz="914400">
              <a:lnSpc>
                <a:spcPct val="110000"/>
              </a:lnSpc>
            </a:pPr>
            <a:r>
              <a:rPr lang="en-US" altLang="ja-JP" sz="1200" dirty="0">
                <a:solidFill>
                  <a:schemeClr val="tx1">
                    <a:lumMod val="75000"/>
                    <a:lumOff val="25000"/>
                  </a:schemeClr>
                </a:solidFill>
              </a:rPr>
              <a:t>Chen Henry Wu, Saman </a:t>
            </a:r>
            <a:r>
              <a:rPr lang="en-US" altLang="ja-JP" sz="1200" dirty="0" err="1">
                <a:solidFill>
                  <a:schemeClr val="tx1">
                    <a:lumMod val="75000"/>
                    <a:lumOff val="25000"/>
                  </a:schemeClr>
                </a:solidFill>
              </a:rPr>
              <a:t>Motamed</a:t>
            </a:r>
            <a:r>
              <a:rPr lang="en-US" altLang="ja-JP" sz="1200" dirty="0">
                <a:solidFill>
                  <a:schemeClr val="tx1">
                    <a:lumMod val="75000"/>
                    <a:lumOff val="25000"/>
                  </a:schemeClr>
                </a:solidFill>
              </a:rPr>
              <a:t>, </a:t>
            </a:r>
            <a:r>
              <a:rPr lang="en-US" altLang="ja-JP" sz="1200" dirty="0" err="1">
                <a:solidFill>
                  <a:schemeClr val="tx1">
                    <a:lumMod val="75000"/>
                    <a:lumOff val="25000"/>
                  </a:schemeClr>
                </a:solidFill>
              </a:rPr>
              <a:t>Shaunak</a:t>
            </a:r>
            <a:r>
              <a:rPr lang="en-US" altLang="ja-JP" sz="1200" dirty="0">
                <a:solidFill>
                  <a:schemeClr val="tx1">
                    <a:lumMod val="75000"/>
                    <a:lumOff val="25000"/>
                  </a:schemeClr>
                </a:solidFill>
              </a:rPr>
              <a:t> Srivastava, Fernando De la Torre, (2022)</a:t>
            </a:r>
          </a:p>
          <a:p>
            <a:endParaRPr lang="en-US" altLang="ja-JP" sz="400" kern="0" dirty="0">
              <a:solidFill>
                <a:schemeClr val="tx1">
                  <a:lumMod val="75000"/>
                  <a:lumOff val="25000"/>
                </a:schemeClr>
              </a:solidFill>
              <a:latin typeface="+mn-ea"/>
              <a:ea typeface="+mn-ea"/>
            </a:endParaRPr>
          </a:p>
          <a:p>
            <a:r>
              <a:rPr lang="ja-JP" altLang="en-US" sz="1600" kern="0" dirty="0">
                <a:solidFill>
                  <a:schemeClr val="tx1">
                    <a:lumMod val="75000"/>
                    <a:lumOff val="25000"/>
                  </a:schemeClr>
                </a:solidFill>
                <a:latin typeface="+mn-ea"/>
                <a:ea typeface="+mn-ea"/>
              </a:rPr>
              <a:t>一般的な生成モデルは学習データの不均衡の影響を受けやすく、特定の領域からのサンプリングや様々な特性にわたって均等にサンプリングするなどの制御を行うことが出来ない。その結果、例えば</a:t>
            </a:r>
            <a:r>
              <a:rPr lang="en-US" altLang="ja-JP" sz="1600" kern="0" dirty="0">
                <a:solidFill>
                  <a:schemeClr val="tx1">
                    <a:lumMod val="75000"/>
                    <a:lumOff val="25000"/>
                  </a:schemeClr>
                </a:solidFill>
                <a:latin typeface="+mn-ea"/>
                <a:ea typeface="+mn-ea"/>
              </a:rPr>
              <a:t>StyleGAN2</a:t>
            </a:r>
            <a:r>
              <a:rPr lang="ja-JP" altLang="en-US" sz="1600" kern="0" dirty="0">
                <a:solidFill>
                  <a:schemeClr val="tx1">
                    <a:lumMod val="75000"/>
                    <a:lumOff val="25000"/>
                  </a:schemeClr>
                </a:solidFill>
                <a:latin typeface="+mn-ea"/>
                <a:ea typeface="+mn-ea"/>
              </a:rPr>
              <a:t>では、白人の画像を生成しやすいなどの傾向が発生してしまう問題がある。そこで、このような生成モデルの課題を解決するために、</a:t>
            </a:r>
            <a:r>
              <a:rPr lang="en-US" altLang="ja-JP" sz="1600" kern="0" dirty="0" err="1">
                <a:solidFill>
                  <a:schemeClr val="tx1">
                    <a:lumMod val="75000"/>
                    <a:lumOff val="25000"/>
                  </a:schemeClr>
                </a:solidFill>
                <a:latin typeface="+mn-ea"/>
                <a:ea typeface="+mn-ea"/>
              </a:rPr>
              <a:t>PromptGen</a:t>
            </a:r>
            <a:r>
              <a:rPr lang="ja-JP" altLang="en-US" sz="1600" kern="0" dirty="0">
                <a:solidFill>
                  <a:schemeClr val="tx1">
                    <a:lumMod val="75000"/>
                    <a:lumOff val="25000"/>
                  </a:schemeClr>
                </a:solidFill>
                <a:latin typeface="+mn-ea"/>
                <a:ea typeface="+mn-ea"/>
              </a:rPr>
              <a:t>という画像のサンプリング手法を提案した。また、</a:t>
            </a:r>
            <a:r>
              <a:rPr lang="en-US" altLang="ja-JP" sz="1600" kern="0" dirty="0" err="1">
                <a:solidFill>
                  <a:schemeClr val="tx1">
                    <a:lumMod val="75000"/>
                    <a:lumOff val="25000"/>
                  </a:schemeClr>
                </a:solidFill>
                <a:latin typeface="+mn-ea"/>
                <a:ea typeface="+mn-ea"/>
              </a:rPr>
              <a:t>PromptGen</a:t>
            </a:r>
            <a:r>
              <a:rPr lang="ja-JP" altLang="en-US" sz="1600" kern="0" dirty="0">
                <a:solidFill>
                  <a:schemeClr val="tx1">
                    <a:lumMod val="75000"/>
                    <a:lumOff val="25000"/>
                  </a:schemeClr>
                </a:solidFill>
                <a:latin typeface="+mn-ea"/>
                <a:ea typeface="+mn-ea"/>
              </a:rPr>
              <a:t>が有効であることを示すために以下の</a:t>
            </a:r>
            <a:r>
              <a:rPr lang="en-US" altLang="ja-JP" sz="1600" kern="0" dirty="0">
                <a:solidFill>
                  <a:schemeClr val="tx1">
                    <a:lumMod val="75000"/>
                    <a:lumOff val="25000"/>
                  </a:schemeClr>
                </a:solidFill>
                <a:latin typeface="+mn-ea"/>
                <a:ea typeface="+mn-ea"/>
              </a:rPr>
              <a:t>4</a:t>
            </a:r>
            <a:r>
              <a:rPr lang="ja-JP" altLang="en-US" sz="1600" kern="0" dirty="0">
                <a:solidFill>
                  <a:schemeClr val="tx1">
                    <a:lumMod val="75000"/>
                    <a:lumOff val="25000"/>
                  </a:schemeClr>
                </a:solidFill>
                <a:latin typeface="+mn-ea"/>
                <a:ea typeface="+mn-ea"/>
              </a:rPr>
              <a:t>つの実験で検証を行った。</a:t>
            </a:r>
            <a:endParaRPr lang="en-US" altLang="ja-JP" sz="1600" kern="0" dirty="0">
              <a:solidFill>
                <a:schemeClr val="tx1">
                  <a:lumMod val="75000"/>
                  <a:lumOff val="25000"/>
                </a:schemeClr>
              </a:solidFill>
              <a:latin typeface="+mn-ea"/>
              <a:ea typeface="+mn-ea"/>
            </a:endParaRPr>
          </a:p>
          <a:p>
            <a:endParaRPr lang="en-US" altLang="ja-JP" sz="1600" kern="0" dirty="0">
              <a:solidFill>
                <a:schemeClr val="tx1">
                  <a:lumMod val="75000"/>
                  <a:lumOff val="25000"/>
                </a:schemeClr>
              </a:solidFill>
              <a:latin typeface="+mn-ea"/>
              <a:ea typeface="+mn-ea"/>
            </a:endParaRPr>
          </a:p>
          <a:p>
            <a:pPr marL="342900" indent="-342900">
              <a:lnSpc>
                <a:spcPts val="1300"/>
              </a:lnSpc>
              <a:spcBef>
                <a:spcPts val="600"/>
              </a:spcBef>
              <a:buFont typeface="+mj-ea"/>
              <a:buAutoNum type="circleNumDbPlain"/>
            </a:pPr>
            <a:r>
              <a:rPr lang="en-US" altLang="ja-JP" sz="1600" kern="0" dirty="0">
                <a:solidFill>
                  <a:schemeClr val="tx1">
                    <a:lumMod val="75000"/>
                    <a:lumOff val="25000"/>
                  </a:schemeClr>
                </a:solidFill>
                <a:latin typeface="+mn-ea"/>
                <a:ea typeface="+mn-ea"/>
              </a:rPr>
              <a:t>CLIP </a:t>
            </a:r>
            <a:r>
              <a:rPr lang="ja-JP" altLang="en-US" sz="1600" kern="0" dirty="0">
                <a:solidFill>
                  <a:schemeClr val="tx1">
                    <a:lumMod val="75000"/>
                    <a:lumOff val="25000"/>
                  </a:schemeClr>
                </a:solidFill>
                <a:latin typeface="+mn-ea"/>
                <a:ea typeface="+mn-ea"/>
              </a:rPr>
              <a:t>を用いて、テキストプロンプトに従った画像をサンプリングできる。</a:t>
            </a:r>
            <a:endParaRPr lang="en-US" altLang="ja-JP" sz="1600" kern="0" dirty="0">
              <a:solidFill>
                <a:schemeClr val="tx1">
                  <a:lumMod val="75000"/>
                  <a:lumOff val="25000"/>
                </a:schemeClr>
              </a:solidFill>
              <a:latin typeface="+mn-ea"/>
              <a:ea typeface="+mn-ea"/>
            </a:endParaRPr>
          </a:p>
          <a:p>
            <a:pPr marL="342900" indent="-342900">
              <a:lnSpc>
                <a:spcPts val="1300"/>
              </a:lnSpc>
              <a:spcBef>
                <a:spcPts val="600"/>
              </a:spcBef>
              <a:buFont typeface="+mj-ea"/>
              <a:buAutoNum type="circleNumDbPlain"/>
            </a:pPr>
            <a:r>
              <a:rPr lang="ja-JP" altLang="en-US" sz="1600" kern="0" dirty="0">
                <a:solidFill>
                  <a:schemeClr val="tx1">
                    <a:lumMod val="75000"/>
                    <a:lumOff val="25000"/>
                  </a:schemeClr>
                </a:solidFill>
                <a:latin typeface="+mn-ea"/>
                <a:ea typeface="+mn-ea"/>
              </a:rPr>
              <a:t>画像分類器を用いて、生成モデルのバイアスを解除できる。</a:t>
            </a:r>
            <a:endParaRPr lang="en-US" altLang="ja-JP" sz="1600" kern="0" dirty="0">
              <a:solidFill>
                <a:schemeClr val="tx1">
                  <a:lumMod val="75000"/>
                  <a:lumOff val="25000"/>
                </a:schemeClr>
              </a:solidFill>
              <a:latin typeface="+mn-ea"/>
              <a:ea typeface="+mn-ea"/>
            </a:endParaRPr>
          </a:p>
          <a:p>
            <a:pPr marL="342900" indent="-342900">
              <a:lnSpc>
                <a:spcPts val="1300"/>
              </a:lnSpc>
              <a:spcBef>
                <a:spcPts val="600"/>
              </a:spcBef>
              <a:buFont typeface="+mj-ea"/>
              <a:buAutoNum type="circleNumDbPlain"/>
            </a:pPr>
            <a:r>
              <a:rPr lang="ja-JP" altLang="en-US" sz="1600" kern="0" dirty="0">
                <a:solidFill>
                  <a:schemeClr val="tx1">
                    <a:lumMod val="75000"/>
                    <a:lumOff val="25000"/>
                  </a:schemeClr>
                </a:solidFill>
                <a:latin typeface="+mn-ea"/>
                <a:ea typeface="+mn-ea"/>
              </a:rPr>
              <a:t>逆グラフィックスモデルを用いて、同一人物の異なるポーズの画像をサンプリングできる。</a:t>
            </a:r>
            <a:endParaRPr lang="en-US" altLang="ja-JP" sz="1600" kern="0" dirty="0">
              <a:solidFill>
                <a:schemeClr val="tx1">
                  <a:lumMod val="75000"/>
                  <a:lumOff val="25000"/>
                </a:schemeClr>
              </a:solidFill>
              <a:latin typeface="+mn-ea"/>
              <a:ea typeface="+mn-ea"/>
            </a:endParaRPr>
          </a:p>
          <a:p>
            <a:pPr marL="342900" indent="-342900">
              <a:lnSpc>
                <a:spcPts val="1300"/>
              </a:lnSpc>
              <a:spcBef>
                <a:spcPts val="600"/>
              </a:spcBef>
              <a:buFont typeface="+mj-ea"/>
              <a:buAutoNum type="circleNumDbPlain"/>
            </a:pPr>
            <a:r>
              <a:rPr lang="en-US" altLang="ja-JP" sz="1600" kern="0" dirty="0">
                <a:solidFill>
                  <a:schemeClr val="tx1">
                    <a:lumMod val="75000"/>
                    <a:lumOff val="25000"/>
                  </a:schemeClr>
                </a:solidFill>
                <a:latin typeface="+mn-ea"/>
                <a:ea typeface="+mn-ea"/>
              </a:rPr>
              <a:t>CLIP</a:t>
            </a:r>
            <a:r>
              <a:rPr lang="ja-JP" altLang="en-US" sz="1600" kern="0" dirty="0">
                <a:solidFill>
                  <a:schemeClr val="tx1">
                    <a:lumMod val="75000"/>
                    <a:lumOff val="25000"/>
                  </a:schemeClr>
                </a:solidFill>
                <a:latin typeface="+mn-ea"/>
                <a:ea typeface="+mn-ea"/>
              </a:rPr>
              <a:t>を使用した際に「報告バイアス」が示され、反復的な制御によりその制御分布のバイアスを解除することができる。</a:t>
            </a:r>
            <a:endParaRPr lang="en-US" altLang="ja-JP" sz="16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4515902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7" name="テキスト ボックス 16">
            <a:extLst>
              <a:ext uri="{FF2B5EF4-FFF2-40B4-BE49-F238E27FC236}">
                <a16:creationId xmlns:a16="http://schemas.microsoft.com/office/drawing/2014/main" id="{1E2CB87A-3133-30C6-D697-BCBB08AACEF6}"/>
              </a:ext>
            </a:extLst>
          </p:cNvPr>
          <p:cNvSpPr txBox="1"/>
          <p:nvPr/>
        </p:nvSpPr>
        <p:spPr>
          <a:xfrm>
            <a:off x="1828925" y="6166521"/>
            <a:ext cx="8534148" cy="523220"/>
          </a:xfrm>
          <a:prstGeom prst="rect">
            <a:avLst/>
          </a:prstGeom>
          <a:noFill/>
        </p:spPr>
        <p:txBody>
          <a:bodyPr wrap="square" rtlCol="0">
            <a:spAutoFit/>
          </a:bodyPr>
          <a:lstStyle/>
          <a:p>
            <a:r>
              <a:rPr kumimoji="1" lang="en-US" altLang="ja-JP" sz="1400" dirty="0" err="1">
                <a:solidFill>
                  <a:srgbClr val="0070C0"/>
                </a:solidFill>
                <a:latin typeface="+mn-ea"/>
              </a:rPr>
              <a:t>PromptGen</a:t>
            </a:r>
            <a:r>
              <a:rPr kumimoji="1" lang="ja-JP" altLang="en-US" sz="1400" dirty="0">
                <a:solidFill>
                  <a:srgbClr val="0070C0"/>
                </a:solidFill>
                <a:latin typeface="+mn-ea"/>
              </a:rPr>
              <a:t>の処理概要：生成モデル</a:t>
            </a:r>
            <a:r>
              <a:rPr kumimoji="1" lang="en-US" altLang="ja-JP" sz="1400" dirty="0">
                <a:solidFill>
                  <a:srgbClr val="0070C0"/>
                </a:solidFill>
                <a:latin typeface="+mn-ea"/>
              </a:rPr>
              <a:t>G</a:t>
            </a:r>
            <a:r>
              <a:rPr kumimoji="1" lang="ja-JP" altLang="en-US" sz="1400" dirty="0">
                <a:solidFill>
                  <a:srgbClr val="0070C0"/>
                </a:solidFill>
                <a:latin typeface="+mn-ea"/>
              </a:rPr>
              <a:t>の潜在空間内の分布を学習し、制御</a:t>
            </a:r>
            <a:r>
              <a:rPr kumimoji="1" lang="en-US" altLang="ja-JP" sz="1400" dirty="0">
                <a:solidFill>
                  <a:srgbClr val="0070C0"/>
                </a:solidFill>
                <a:latin typeface="+mn-ea"/>
              </a:rPr>
              <a:t>C</a:t>
            </a:r>
            <a:r>
              <a:rPr lang="ja-JP" altLang="en-US" sz="1400" dirty="0">
                <a:solidFill>
                  <a:srgbClr val="0070C0"/>
                </a:solidFill>
                <a:latin typeface="+mn-ea"/>
              </a:rPr>
              <a:t>に従ってサンプリングを行えるように学習する。反復制御も可能で、</a:t>
            </a:r>
            <a:r>
              <a:rPr lang="en-US" altLang="ja-JP" sz="1400" dirty="0">
                <a:solidFill>
                  <a:srgbClr val="0070C0"/>
                </a:solidFill>
                <a:latin typeface="+mn-ea"/>
              </a:rPr>
              <a:t>Iterate</a:t>
            </a:r>
            <a:r>
              <a:rPr lang="ja-JP" altLang="en-US" sz="1400" dirty="0">
                <a:solidFill>
                  <a:srgbClr val="0070C0"/>
                </a:solidFill>
                <a:latin typeface="+mn-ea"/>
              </a:rPr>
              <a:t>と記載の処理部分が繰り返し実行される。</a:t>
            </a:r>
            <a:endParaRPr lang="en-US" altLang="ja-JP" sz="1400" dirty="0">
              <a:solidFill>
                <a:srgbClr val="0070C0"/>
              </a:solidFill>
              <a:latin typeface="+mn-ea"/>
            </a:endParaRPr>
          </a:p>
        </p:txBody>
      </p:sp>
      <p:pic>
        <p:nvPicPr>
          <p:cNvPr id="6" name="図 5">
            <a:extLst>
              <a:ext uri="{FF2B5EF4-FFF2-40B4-BE49-F238E27FC236}">
                <a16:creationId xmlns:a16="http://schemas.microsoft.com/office/drawing/2014/main" id="{9D7A0EC2-21E0-ABD2-2DFA-7375856E0A98}"/>
              </a:ext>
            </a:extLst>
          </p:cNvPr>
          <p:cNvPicPr>
            <a:picLocks noChangeAspect="1"/>
          </p:cNvPicPr>
          <p:nvPr/>
        </p:nvPicPr>
        <p:blipFill>
          <a:blip r:embed="rId3"/>
          <a:stretch>
            <a:fillRect/>
          </a:stretch>
        </p:blipFill>
        <p:spPr>
          <a:xfrm>
            <a:off x="1877961" y="5083289"/>
            <a:ext cx="8436077" cy="1083232"/>
          </a:xfrm>
          <a:prstGeom prst="rect">
            <a:avLst/>
          </a:prstGeom>
          <a:ln>
            <a:solidFill>
              <a:srgbClr val="002060"/>
            </a:solidFill>
          </a:ln>
        </p:spPr>
      </p:pic>
    </p:spTree>
    <p:extLst>
      <p:ext uri="{BB962C8B-B14F-4D97-AF65-F5344CB8AC3E}">
        <p14:creationId xmlns:p14="http://schemas.microsoft.com/office/powerpoint/2010/main" val="45173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41F6789A-C673-41C5-F209-AC351C89F5D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1800" b="1" dirty="0">
                <a:solidFill>
                  <a:schemeClr val="tx1">
                    <a:lumMod val="75000"/>
                    <a:lumOff val="25000"/>
                  </a:schemeClr>
                </a:solidFill>
              </a:rPr>
              <a:t>Generative Visual Prompt: Unifying Distributional</a:t>
            </a:r>
            <a:r>
              <a:rPr lang="ja-JP" altLang="en-US" sz="1800" b="1" dirty="0">
                <a:solidFill>
                  <a:schemeClr val="tx1">
                    <a:lumMod val="75000"/>
                    <a:lumOff val="25000"/>
                  </a:schemeClr>
                </a:solidFill>
              </a:rPr>
              <a:t> </a:t>
            </a:r>
            <a:r>
              <a:rPr kumimoji="1" lang="en-US" altLang="ja-JP" sz="1800" b="1" dirty="0">
                <a:solidFill>
                  <a:schemeClr val="tx1">
                    <a:lumMod val="75000"/>
                    <a:lumOff val="25000"/>
                  </a:schemeClr>
                </a:solidFill>
              </a:rPr>
              <a:t>Control of Pre-Trained Generative Models</a:t>
            </a:r>
          </a:p>
          <a:p>
            <a:pPr defTabSz="914400">
              <a:lnSpc>
                <a:spcPct val="110000"/>
              </a:lnSpc>
            </a:pPr>
            <a:r>
              <a:rPr lang="en-US" altLang="ja-JP" sz="1200" dirty="0">
                <a:solidFill>
                  <a:schemeClr val="tx1">
                    <a:lumMod val="75000"/>
                    <a:lumOff val="25000"/>
                  </a:schemeClr>
                </a:solidFill>
              </a:rPr>
              <a:t>Chen Henry Wu, Saman </a:t>
            </a:r>
            <a:r>
              <a:rPr lang="en-US" altLang="ja-JP" sz="1200" dirty="0" err="1">
                <a:solidFill>
                  <a:schemeClr val="tx1">
                    <a:lumMod val="75000"/>
                    <a:lumOff val="25000"/>
                  </a:schemeClr>
                </a:solidFill>
              </a:rPr>
              <a:t>Motamed</a:t>
            </a:r>
            <a:r>
              <a:rPr lang="en-US" altLang="ja-JP" sz="1200" dirty="0">
                <a:solidFill>
                  <a:schemeClr val="tx1">
                    <a:lumMod val="75000"/>
                    <a:lumOff val="25000"/>
                  </a:schemeClr>
                </a:solidFill>
              </a:rPr>
              <a:t>, </a:t>
            </a:r>
            <a:r>
              <a:rPr lang="en-US" altLang="ja-JP" sz="1200" dirty="0" err="1">
                <a:solidFill>
                  <a:schemeClr val="tx1">
                    <a:lumMod val="75000"/>
                    <a:lumOff val="25000"/>
                  </a:schemeClr>
                </a:solidFill>
              </a:rPr>
              <a:t>Shaunak</a:t>
            </a:r>
            <a:r>
              <a:rPr lang="en-US" altLang="ja-JP" sz="1200" dirty="0">
                <a:solidFill>
                  <a:schemeClr val="tx1">
                    <a:lumMod val="75000"/>
                    <a:lumOff val="25000"/>
                  </a:schemeClr>
                </a:solidFill>
              </a:rPr>
              <a:t> Srivastava, Fernando De la Torre, (2022)</a:t>
            </a:r>
          </a:p>
          <a:p>
            <a:pPr defTabSz="914400">
              <a:lnSpc>
                <a:spcPct val="110000"/>
              </a:lnSpc>
            </a:pPr>
            <a:endParaRPr lang="en-US" altLang="ja-JP" sz="400" dirty="0">
              <a:solidFill>
                <a:schemeClr val="tx1">
                  <a:lumMod val="75000"/>
                  <a:lumOff val="25000"/>
                </a:schemeClr>
              </a:solidFill>
              <a:latin typeface="+mn-ea"/>
              <a:ea typeface="+mn-ea"/>
            </a:endParaRPr>
          </a:p>
          <a:p>
            <a:pPr defTabSz="914400">
              <a:lnSpc>
                <a:spcPct val="110000"/>
              </a:lnSpc>
            </a:pPr>
            <a:r>
              <a:rPr lang="ja-JP" altLang="en-US" sz="1600" dirty="0">
                <a:solidFill>
                  <a:schemeClr val="tx1">
                    <a:lumMod val="75000"/>
                    <a:lumOff val="25000"/>
                  </a:schemeClr>
                </a:solidFill>
                <a:latin typeface="+mn-ea"/>
                <a:ea typeface="+mn-ea"/>
              </a:rPr>
              <a:t>以下の図は、</a:t>
            </a:r>
            <a:r>
              <a:rPr lang="en-US" altLang="ja-JP" sz="1600" dirty="0">
                <a:solidFill>
                  <a:schemeClr val="tx1">
                    <a:lumMod val="75000"/>
                    <a:lumOff val="25000"/>
                  </a:schemeClr>
                </a:solidFill>
                <a:latin typeface="+mn-ea"/>
                <a:ea typeface="+mn-ea"/>
              </a:rPr>
              <a:t>FFHQ</a:t>
            </a:r>
            <a:r>
              <a:rPr lang="ja-JP" altLang="en-US" sz="1600" dirty="0">
                <a:solidFill>
                  <a:schemeClr val="tx1">
                    <a:lumMod val="75000"/>
                    <a:lumOff val="25000"/>
                  </a:schemeClr>
                </a:solidFill>
                <a:latin typeface="+mn-ea"/>
                <a:ea typeface="+mn-ea"/>
              </a:rPr>
              <a:t>データセットにて学習した</a:t>
            </a:r>
            <a:r>
              <a:rPr lang="en-US" altLang="ja-JP" sz="1600" dirty="0">
                <a:solidFill>
                  <a:schemeClr val="tx1">
                    <a:lumMod val="75000"/>
                    <a:lumOff val="25000"/>
                  </a:schemeClr>
                </a:solidFill>
                <a:latin typeface="+mn-ea"/>
                <a:ea typeface="+mn-ea"/>
              </a:rPr>
              <a:t>StyleGAN2</a:t>
            </a:r>
            <a:r>
              <a:rPr lang="ja-JP" altLang="en-US" sz="1600" dirty="0">
                <a:solidFill>
                  <a:schemeClr val="tx1">
                    <a:lumMod val="75000"/>
                    <a:lumOff val="25000"/>
                  </a:schemeClr>
                </a:solidFill>
                <a:latin typeface="+mn-ea"/>
                <a:ea typeface="+mn-ea"/>
              </a:rPr>
              <a:t>の学習済み生成モデルの出力を</a:t>
            </a:r>
            <a:r>
              <a:rPr lang="en-US" altLang="ja-JP" sz="1600" dirty="0" err="1">
                <a:solidFill>
                  <a:schemeClr val="tx1">
                    <a:lumMod val="75000"/>
                    <a:lumOff val="25000"/>
                  </a:schemeClr>
                </a:solidFill>
                <a:latin typeface="+mn-ea"/>
                <a:ea typeface="+mn-ea"/>
              </a:rPr>
              <a:t>PromptGen</a:t>
            </a:r>
            <a:r>
              <a:rPr lang="ja-JP" altLang="en-US" sz="1600" dirty="0">
                <a:solidFill>
                  <a:schemeClr val="tx1">
                    <a:lumMod val="75000"/>
                    <a:lumOff val="25000"/>
                  </a:schemeClr>
                </a:solidFill>
                <a:latin typeface="+mn-ea"/>
                <a:ea typeface="+mn-ea"/>
              </a:rPr>
              <a:t>が制御し、条件に応じてデータがサンプリングできることを示している。</a:t>
            </a:r>
            <a:endParaRPr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0" name="テキスト ボックス 9">
            <a:extLst>
              <a:ext uri="{FF2B5EF4-FFF2-40B4-BE49-F238E27FC236}">
                <a16:creationId xmlns:a16="http://schemas.microsoft.com/office/drawing/2014/main" id="{BBF3F53C-5150-7127-7FDF-7C8ED7282C25}"/>
              </a:ext>
            </a:extLst>
          </p:cNvPr>
          <p:cNvSpPr txBox="1"/>
          <p:nvPr/>
        </p:nvSpPr>
        <p:spPr>
          <a:xfrm>
            <a:off x="7059964" y="3334500"/>
            <a:ext cx="4559686" cy="2677656"/>
          </a:xfrm>
          <a:prstGeom prst="rect">
            <a:avLst/>
          </a:prstGeom>
          <a:noFill/>
        </p:spPr>
        <p:txBody>
          <a:bodyPr wrap="square" rtlCol="0">
            <a:spAutoFit/>
          </a:bodyPr>
          <a:lstStyle/>
          <a:p>
            <a:pPr marL="342900" indent="-342900">
              <a:buFont typeface="+mj-ea"/>
              <a:buAutoNum type="circleNumDbPlain"/>
            </a:pPr>
            <a:r>
              <a:rPr kumimoji="1" lang="en-US" altLang="ja-JP" sz="1400" b="1" dirty="0">
                <a:solidFill>
                  <a:srgbClr val="FF0000"/>
                </a:solidFill>
                <a:latin typeface="+mn-ea"/>
              </a:rPr>
              <a:t>CLIP</a:t>
            </a:r>
            <a:r>
              <a:rPr kumimoji="1" lang="ja-JP" altLang="en-US" sz="1400" b="1" dirty="0">
                <a:solidFill>
                  <a:srgbClr val="FF0000"/>
                </a:solidFill>
                <a:latin typeface="+mn-ea"/>
              </a:rPr>
              <a:t>でテキストプロンプト制御して赤ちゃんの画像を生成する</a:t>
            </a:r>
            <a:endParaRPr kumimoji="1" lang="en-US" altLang="ja-JP" sz="1400" b="1" dirty="0">
              <a:solidFill>
                <a:srgbClr val="FF0000"/>
              </a:solidFill>
              <a:latin typeface="+mn-ea"/>
            </a:endParaRPr>
          </a:p>
          <a:p>
            <a:pPr marL="342900" indent="-342900">
              <a:buFont typeface="+mj-ea"/>
              <a:buAutoNum type="circleNumDbPlain"/>
            </a:pPr>
            <a:endParaRPr kumimoji="1" lang="ja-JP" altLang="en-US" sz="1400" b="1" dirty="0">
              <a:solidFill>
                <a:srgbClr val="FF0000"/>
              </a:solidFill>
              <a:latin typeface="+mn-ea"/>
            </a:endParaRPr>
          </a:p>
          <a:p>
            <a:pPr marL="342900" indent="-342900">
              <a:buFont typeface="+mj-ea"/>
              <a:buAutoNum type="circleNumDbPlain"/>
            </a:pPr>
            <a:r>
              <a:rPr kumimoji="1" lang="ja-JP" altLang="en-US" sz="1400" b="1" dirty="0">
                <a:solidFill>
                  <a:srgbClr val="0E00C0"/>
                </a:solidFill>
                <a:latin typeface="+mn-ea"/>
              </a:rPr>
              <a:t>人種分類器で制御することで、</a:t>
            </a:r>
            <a:r>
              <a:rPr kumimoji="1" lang="en-US" altLang="ja-JP" sz="1400" b="1" dirty="0">
                <a:solidFill>
                  <a:srgbClr val="0E00C0"/>
                </a:solidFill>
                <a:latin typeface="+mn-ea"/>
              </a:rPr>
              <a:t>StyleGAN</a:t>
            </a:r>
            <a:r>
              <a:rPr kumimoji="1" lang="ja-JP" altLang="en-US" sz="1400" b="1" dirty="0">
                <a:solidFill>
                  <a:srgbClr val="0E00C0"/>
                </a:solidFill>
                <a:latin typeface="+mn-ea"/>
              </a:rPr>
              <a:t>の人種のバイアスを軽減する</a:t>
            </a:r>
            <a:endParaRPr kumimoji="1" lang="en-US" altLang="ja-JP" sz="1400" b="1" dirty="0">
              <a:solidFill>
                <a:srgbClr val="0E00C0"/>
              </a:solidFill>
              <a:latin typeface="+mn-ea"/>
            </a:endParaRPr>
          </a:p>
          <a:p>
            <a:pPr marL="342900" indent="-342900">
              <a:buFont typeface="+mj-ea"/>
              <a:buAutoNum type="circleNumDbPlain"/>
            </a:pPr>
            <a:endParaRPr kumimoji="1" lang="en-US" altLang="ja-JP" sz="1400" b="1" dirty="0">
              <a:solidFill>
                <a:srgbClr val="EAB200"/>
              </a:solidFill>
              <a:latin typeface="+mn-ea"/>
            </a:endParaRPr>
          </a:p>
          <a:p>
            <a:pPr marL="342900" indent="-342900">
              <a:buFont typeface="+mj-ea"/>
              <a:buAutoNum type="circleNumDbPlain"/>
            </a:pPr>
            <a:r>
              <a:rPr kumimoji="1" lang="ja-JP" altLang="en-US" sz="1400" b="1" dirty="0">
                <a:solidFill>
                  <a:srgbClr val="EAB200"/>
                </a:solidFill>
                <a:latin typeface="+mn-ea"/>
              </a:rPr>
              <a:t>逆グラフィックモデルを使用して異なるポーズで同一人物の画像を生成する</a:t>
            </a:r>
          </a:p>
          <a:p>
            <a:pPr marL="342900" indent="-342900">
              <a:buFont typeface="+mj-ea"/>
              <a:buAutoNum type="circleNumDbPlain"/>
            </a:pPr>
            <a:endParaRPr kumimoji="1" lang="en-US" altLang="ja-JP" sz="1400" b="1" dirty="0">
              <a:solidFill>
                <a:srgbClr val="00B050"/>
              </a:solidFill>
              <a:latin typeface="+mn-ea"/>
            </a:endParaRPr>
          </a:p>
          <a:p>
            <a:pPr marL="342900" indent="-342900">
              <a:buFont typeface="+mj-ea"/>
              <a:buAutoNum type="circleNumDbPlain"/>
            </a:pPr>
            <a:r>
              <a:rPr kumimoji="1" lang="en-US" altLang="ja-JP" sz="1400" b="1" dirty="0">
                <a:solidFill>
                  <a:srgbClr val="00B050"/>
                </a:solidFill>
                <a:latin typeface="+mn-ea"/>
              </a:rPr>
              <a:t>CLIP</a:t>
            </a:r>
            <a:r>
              <a:rPr kumimoji="1" lang="ja-JP" altLang="en-US" sz="1400" b="1" dirty="0">
                <a:solidFill>
                  <a:srgbClr val="00B050"/>
                </a:solidFill>
                <a:latin typeface="+mn-ea"/>
              </a:rPr>
              <a:t>でメイクなしの画像を生成し、性別分類器で性別のバイアスを軽減する（反復制御が可能であることを示す）</a:t>
            </a:r>
          </a:p>
        </p:txBody>
      </p:sp>
      <p:grpSp>
        <p:nvGrpSpPr>
          <p:cNvPr id="20" name="グループ化 19">
            <a:extLst>
              <a:ext uri="{FF2B5EF4-FFF2-40B4-BE49-F238E27FC236}">
                <a16:creationId xmlns:a16="http://schemas.microsoft.com/office/drawing/2014/main" id="{82D9622D-1483-55B7-61BE-D387675B93FC}"/>
              </a:ext>
            </a:extLst>
          </p:cNvPr>
          <p:cNvGrpSpPr/>
          <p:nvPr/>
        </p:nvGrpSpPr>
        <p:grpSpPr>
          <a:xfrm>
            <a:off x="648604" y="3200997"/>
            <a:ext cx="6217861" cy="3106669"/>
            <a:chOff x="2653105" y="2544798"/>
            <a:chExt cx="6885789" cy="2926207"/>
          </a:xfrm>
        </p:grpSpPr>
        <p:sp>
          <p:nvSpPr>
            <p:cNvPr id="17" name="正方形/長方形 16">
              <a:extLst>
                <a:ext uri="{FF2B5EF4-FFF2-40B4-BE49-F238E27FC236}">
                  <a16:creationId xmlns:a16="http://schemas.microsoft.com/office/drawing/2014/main" id="{8E95735B-59FC-A6E7-5D43-CF5F55B31599}"/>
                </a:ext>
              </a:extLst>
            </p:cNvPr>
            <p:cNvSpPr/>
            <p:nvPr/>
          </p:nvSpPr>
          <p:spPr>
            <a:xfrm>
              <a:off x="2653105" y="2544798"/>
              <a:ext cx="6885789" cy="2926207"/>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9" name="図 18">
              <a:extLst>
                <a:ext uri="{FF2B5EF4-FFF2-40B4-BE49-F238E27FC236}">
                  <a16:creationId xmlns:a16="http://schemas.microsoft.com/office/drawing/2014/main" id="{67729CD1-1A92-0121-38C5-29FC085B55F0}"/>
                </a:ext>
              </a:extLst>
            </p:cNvPr>
            <p:cNvPicPr>
              <a:picLocks noChangeAspect="1"/>
            </p:cNvPicPr>
            <p:nvPr/>
          </p:nvPicPr>
          <p:blipFill>
            <a:blip r:embed="rId3"/>
            <a:stretch>
              <a:fillRect/>
            </a:stretch>
          </p:blipFill>
          <p:spPr>
            <a:xfrm>
              <a:off x="2788263" y="2746384"/>
              <a:ext cx="6605132" cy="2670697"/>
            </a:xfrm>
            <a:prstGeom prst="rect">
              <a:avLst/>
            </a:prstGeom>
          </p:spPr>
        </p:pic>
        <p:sp>
          <p:nvSpPr>
            <p:cNvPr id="7" name="四角形: 角を丸くする 6">
              <a:extLst>
                <a:ext uri="{FF2B5EF4-FFF2-40B4-BE49-F238E27FC236}">
                  <a16:creationId xmlns:a16="http://schemas.microsoft.com/office/drawing/2014/main" id="{01F04D28-ECC8-162C-1B56-811BF816B9FD}"/>
                </a:ext>
              </a:extLst>
            </p:cNvPr>
            <p:cNvSpPr/>
            <p:nvPr/>
          </p:nvSpPr>
          <p:spPr>
            <a:xfrm>
              <a:off x="2902123" y="2848707"/>
              <a:ext cx="2049859" cy="94127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A372DE75-CD65-8A8D-5ABE-65DB650245DD}"/>
                </a:ext>
              </a:extLst>
            </p:cNvPr>
            <p:cNvSpPr/>
            <p:nvPr/>
          </p:nvSpPr>
          <p:spPr>
            <a:xfrm>
              <a:off x="5131646" y="2848707"/>
              <a:ext cx="2049859" cy="941280"/>
            </a:xfrm>
            <a:prstGeom prst="roundRect">
              <a:avLst/>
            </a:prstGeom>
            <a:noFill/>
            <a:ln w="28575">
              <a:solidFill>
                <a:srgbClr val="0E0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CC820F46-FC81-9F27-502F-C165CCEB662D}"/>
                </a:ext>
              </a:extLst>
            </p:cNvPr>
            <p:cNvSpPr/>
            <p:nvPr/>
          </p:nvSpPr>
          <p:spPr>
            <a:xfrm>
              <a:off x="2809235" y="4120166"/>
              <a:ext cx="2142747" cy="94127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C000"/>
                </a:solidFill>
              </a:endParaRPr>
            </a:p>
          </p:txBody>
        </p:sp>
        <p:sp>
          <p:nvSpPr>
            <p:cNvPr id="5" name="四角形: 角を丸くする 4">
              <a:extLst>
                <a:ext uri="{FF2B5EF4-FFF2-40B4-BE49-F238E27FC236}">
                  <a16:creationId xmlns:a16="http://schemas.microsoft.com/office/drawing/2014/main" id="{A22FB7B3-8CE6-A1AB-7A4A-18FACF776D6C}"/>
                </a:ext>
              </a:extLst>
            </p:cNvPr>
            <p:cNvSpPr/>
            <p:nvPr/>
          </p:nvSpPr>
          <p:spPr>
            <a:xfrm>
              <a:off x="7328380" y="2786708"/>
              <a:ext cx="2051900" cy="2274735"/>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C000"/>
                </a:solidFill>
              </a:endParaRPr>
            </a:p>
          </p:txBody>
        </p:sp>
        <p:sp>
          <p:nvSpPr>
            <p:cNvPr id="12" name="テキスト ボックス 11">
              <a:extLst>
                <a:ext uri="{FF2B5EF4-FFF2-40B4-BE49-F238E27FC236}">
                  <a16:creationId xmlns:a16="http://schemas.microsoft.com/office/drawing/2014/main" id="{E92D03CE-70D9-5312-F68A-3C6EB091C282}"/>
                </a:ext>
              </a:extLst>
            </p:cNvPr>
            <p:cNvSpPr txBox="1"/>
            <p:nvPr/>
          </p:nvSpPr>
          <p:spPr>
            <a:xfrm>
              <a:off x="2653106" y="2568497"/>
              <a:ext cx="629640" cy="395365"/>
            </a:xfrm>
            <a:prstGeom prst="rect">
              <a:avLst/>
            </a:prstGeom>
            <a:noFill/>
          </p:spPr>
          <p:txBody>
            <a:bodyPr wrap="square" rtlCol="0">
              <a:spAutoFit/>
            </a:bodyPr>
            <a:lstStyle/>
            <a:p>
              <a:r>
                <a:rPr lang="ja-JP" altLang="en-US" dirty="0">
                  <a:solidFill>
                    <a:srgbClr val="FF0000"/>
                  </a:solidFill>
                </a:rPr>
                <a:t>①</a:t>
              </a:r>
              <a:endParaRPr kumimoji="1" lang="ja-JP" altLang="en-US" dirty="0">
                <a:solidFill>
                  <a:srgbClr val="FF0000"/>
                </a:solidFill>
              </a:endParaRPr>
            </a:p>
          </p:txBody>
        </p:sp>
        <p:sp>
          <p:nvSpPr>
            <p:cNvPr id="13" name="テキスト ボックス 12">
              <a:extLst>
                <a:ext uri="{FF2B5EF4-FFF2-40B4-BE49-F238E27FC236}">
                  <a16:creationId xmlns:a16="http://schemas.microsoft.com/office/drawing/2014/main" id="{46515AD4-E7C5-FB81-3E42-74B9DF26E1FE}"/>
                </a:ext>
              </a:extLst>
            </p:cNvPr>
            <p:cNvSpPr txBox="1"/>
            <p:nvPr/>
          </p:nvSpPr>
          <p:spPr>
            <a:xfrm>
              <a:off x="4834365" y="2571594"/>
              <a:ext cx="629640" cy="395365"/>
            </a:xfrm>
            <a:prstGeom prst="rect">
              <a:avLst/>
            </a:prstGeom>
            <a:noFill/>
          </p:spPr>
          <p:txBody>
            <a:bodyPr wrap="square" rtlCol="0">
              <a:spAutoFit/>
            </a:bodyPr>
            <a:lstStyle/>
            <a:p>
              <a:r>
                <a:rPr lang="ja-JP" altLang="en-US" dirty="0">
                  <a:solidFill>
                    <a:srgbClr val="0070C0"/>
                  </a:solidFill>
                </a:rPr>
                <a:t>②</a:t>
              </a:r>
              <a:endParaRPr kumimoji="1" lang="ja-JP" altLang="en-US" dirty="0">
                <a:solidFill>
                  <a:srgbClr val="0070C0"/>
                </a:solidFill>
              </a:endParaRPr>
            </a:p>
          </p:txBody>
        </p:sp>
        <p:sp>
          <p:nvSpPr>
            <p:cNvPr id="14" name="テキスト ボックス 13">
              <a:extLst>
                <a:ext uri="{FF2B5EF4-FFF2-40B4-BE49-F238E27FC236}">
                  <a16:creationId xmlns:a16="http://schemas.microsoft.com/office/drawing/2014/main" id="{CCE22499-ADA9-BFAE-E70A-6012E6DB4BEA}"/>
                </a:ext>
              </a:extLst>
            </p:cNvPr>
            <p:cNvSpPr txBox="1"/>
            <p:nvPr/>
          </p:nvSpPr>
          <p:spPr>
            <a:xfrm>
              <a:off x="7046349" y="2568496"/>
              <a:ext cx="629640" cy="395365"/>
            </a:xfrm>
            <a:prstGeom prst="rect">
              <a:avLst/>
            </a:prstGeom>
            <a:noFill/>
          </p:spPr>
          <p:txBody>
            <a:bodyPr wrap="square" rtlCol="0">
              <a:spAutoFit/>
            </a:bodyPr>
            <a:lstStyle/>
            <a:p>
              <a:r>
                <a:rPr lang="ja-JP" altLang="en-US" dirty="0">
                  <a:solidFill>
                    <a:srgbClr val="00B050"/>
                  </a:solidFill>
                </a:rPr>
                <a:t>④</a:t>
              </a:r>
              <a:endParaRPr kumimoji="1" lang="ja-JP" altLang="en-US" dirty="0">
                <a:solidFill>
                  <a:srgbClr val="00B050"/>
                </a:solidFill>
              </a:endParaRPr>
            </a:p>
          </p:txBody>
        </p:sp>
        <p:sp>
          <p:nvSpPr>
            <p:cNvPr id="15" name="テキスト ボックス 14">
              <a:extLst>
                <a:ext uri="{FF2B5EF4-FFF2-40B4-BE49-F238E27FC236}">
                  <a16:creationId xmlns:a16="http://schemas.microsoft.com/office/drawing/2014/main" id="{0F02F7B2-99B1-74EF-125A-6F3655BF8DA1}"/>
                </a:ext>
              </a:extLst>
            </p:cNvPr>
            <p:cNvSpPr txBox="1"/>
            <p:nvPr/>
          </p:nvSpPr>
          <p:spPr>
            <a:xfrm>
              <a:off x="2653106" y="3789745"/>
              <a:ext cx="629640" cy="395365"/>
            </a:xfrm>
            <a:prstGeom prst="rect">
              <a:avLst/>
            </a:prstGeom>
            <a:noFill/>
          </p:spPr>
          <p:txBody>
            <a:bodyPr wrap="square" rtlCol="0">
              <a:spAutoFit/>
            </a:bodyPr>
            <a:lstStyle/>
            <a:p>
              <a:r>
                <a:rPr lang="ja-JP" altLang="en-US" dirty="0">
                  <a:solidFill>
                    <a:srgbClr val="FFC000"/>
                  </a:solidFill>
                </a:rPr>
                <a:t>③</a:t>
              </a:r>
              <a:endParaRPr kumimoji="1" lang="ja-JP" altLang="en-US" dirty="0">
                <a:solidFill>
                  <a:srgbClr val="FFC000"/>
                </a:solidFill>
              </a:endParaRPr>
            </a:p>
          </p:txBody>
        </p:sp>
      </p:grpSp>
    </p:spTree>
    <p:extLst>
      <p:ext uri="{BB962C8B-B14F-4D97-AF65-F5344CB8AC3E}">
        <p14:creationId xmlns:p14="http://schemas.microsoft.com/office/powerpoint/2010/main" val="379116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AEE90761-940D-1252-6911-DADBB9F50FA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1800" b="1" dirty="0">
                <a:solidFill>
                  <a:schemeClr val="tx1">
                    <a:lumMod val="75000"/>
                    <a:lumOff val="25000"/>
                  </a:schemeClr>
                </a:solidFill>
              </a:rPr>
              <a:t>Generative Visual Prompt: Unifying Distributional</a:t>
            </a:r>
            <a:r>
              <a:rPr lang="ja-JP" altLang="en-US" sz="1800" b="1" dirty="0">
                <a:solidFill>
                  <a:schemeClr val="tx1">
                    <a:lumMod val="75000"/>
                    <a:lumOff val="25000"/>
                  </a:schemeClr>
                </a:solidFill>
              </a:rPr>
              <a:t> </a:t>
            </a:r>
            <a:r>
              <a:rPr kumimoji="1" lang="en-US" altLang="ja-JP" sz="1800" b="1" dirty="0">
                <a:solidFill>
                  <a:schemeClr val="tx1">
                    <a:lumMod val="75000"/>
                    <a:lumOff val="25000"/>
                  </a:schemeClr>
                </a:solidFill>
              </a:rPr>
              <a:t>Control of Pre-Trained Generative Models</a:t>
            </a:r>
          </a:p>
          <a:p>
            <a:pPr defTabSz="914400">
              <a:lnSpc>
                <a:spcPct val="110000"/>
              </a:lnSpc>
            </a:pPr>
            <a:r>
              <a:rPr lang="en-US" altLang="ja-JP" sz="1200" dirty="0">
                <a:solidFill>
                  <a:schemeClr val="tx1">
                    <a:lumMod val="75000"/>
                    <a:lumOff val="25000"/>
                  </a:schemeClr>
                </a:solidFill>
              </a:rPr>
              <a:t>Chen Henry Wu, Saman </a:t>
            </a:r>
            <a:r>
              <a:rPr lang="en-US" altLang="ja-JP" sz="1200" dirty="0" err="1">
                <a:solidFill>
                  <a:schemeClr val="tx1">
                    <a:lumMod val="75000"/>
                    <a:lumOff val="25000"/>
                  </a:schemeClr>
                </a:solidFill>
              </a:rPr>
              <a:t>Motamed</a:t>
            </a:r>
            <a:r>
              <a:rPr lang="en-US" altLang="ja-JP" sz="1200" dirty="0">
                <a:solidFill>
                  <a:schemeClr val="tx1">
                    <a:lumMod val="75000"/>
                    <a:lumOff val="25000"/>
                  </a:schemeClr>
                </a:solidFill>
              </a:rPr>
              <a:t>, </a:t>
            </a:r>
            <a:r>
              <a:rPr lang="en-US" altLang="ja-JP" sz="1200" dirty="0" err="1">
                <a:solidFill>
                  <a:schemeClr val="tx1">
                    <a:lumMod val="75000"/>
                    <a:lumOff val="25000"/>
                  </a:schemeClr>
                </a:solidFill>
              </a:rPr>
              <a:t>Shaunak</a:t>
            </a:r>
            <a:r>
              <a:rPr lang="en-US" altLang="ja-JP" sz="1200" dirty="0">
                <a:solidFill>
                  <a:schemeClr val="tx1">
                    <a:lumMod val="75000"/>
                    <a:lumOff val="25000"/>
                  </a:schemeClr>
                </a:solidFill>
              </a:rPr>
              <a:t> Srivastava, Fernando De la Torre, (2022)</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5" name="表 4">
            <a:extLst>
              <a:ext uri="{FF2B5EF4-FFF2-40B4-BE49-F238E27FC236}">
                <a16:creationId xmlns:a16="http://schemas.microsoft.com/office/drawing/2014/main" id="{DE6A5CAC-9113-7766-E86C-ABDE5EC7325F}"/>
              </a:ext>
            </a:extLst>
          </p:cNvPr>
          <p:cNvGraphicFramePr>
            <a:graphicFrameLocks noGrp="1"/>
          </p:cNvGraphicFramePr>
          <p:nvPr>
            <p:extLst>
              <p:ext uri="{D42A27DB-BD31-4B8C-83A1-F6EECF244321}">
                <p14:modId xmlns:p14="http://schemas.microsoft.com/office/powerpoint/2010/main" val="1721689743"/>
              </p:ext>
            </p:extLst>
          </p:nvPr>
        </p:nvGraphicFramePr>
        <p:xfrm>
          <a:off x="908704" y="3130427"/>
          <a:ext cx="10445761" cy="2057085"/>
        </p:xfrm>
        <a:graphic>
          <a:graphicData uri="http://schemas.openxmlformats.org/drawingml/2006/table">
            <a:tbl>
              <a:tblPr bandRow="1">
                <a:tableStyleId>{5940675A-B579-460E-94D1-54222C63F5DA}</a:tableStyleId>
              </a:tblPr>
              <a:tblGrid>
                <a:gridCol w="2043430">
                  <a:extLst>
                    <a:ext uri="{9D8B030D-6E8A-4147-A177-3AD203B41FA5}">
                      <a16:colId xmlns:a16="http://schemas.microsoft.com/office/drawing/2014/main" val="2231672995"/>
                    </a:ext>
                  </a:extLst>
                </a:gridCol>
                <a:gridCol w="8402331">
                  <a:extLst>
                    <a:ext uri="{9D8B030D-6E8A-4147-A177-3AD203B41FA5}">
                      <a16:colId xmlns:a16="http://schemas.microsoft.com/office/drawing/2014/main" val="2633054024"/>
                    </a:ext>
                  </a:extLst>
                </a:gridCol>
              </a:tblGrid>
              <a:tr h="452015">
                <a:tc>
                  <a:txBody>
                    <a:bodyPr/>
                    <a:lstStyle/>
                    <a:p>
                      <a:pPr algn="l"/>
                      <a:r>
                        <a:rPr kumimoji="1" lang="ja-JP" altLang="en-US" sz="2000" b="1" dirty="0">
                          <a:solidFill>
                            <a:schemeClr val="bg1"/>
                          </a:solidFill>
                        </a:rPr>
                        <a:t>論文</a:t>
                      </a:r>
                      <a:r>
                        <a:rPr kumimoji="1" lang="en-US" altLang="ja-JP" sz="2000" b="1" dirty="0">
                          <a:solidFill>
                            <a:schemeClr val="bg1"/>
                          </a:solidFill>
                        </a:rPr>
                        <a:t>URL</a:t>
                      </a:r>
                      <a:endParaRPr kumimoji="1" lang="ja-JP" altLang="en-US" sz="2000" b="1" dirty="0">
                        <a:solidFill>
                          <a:schemeClr val="bg1"/>
                        </a:solidFill>
                      </a:endParaRPr>
                    </a:p>
                  </a:txBody>
                  <a:tcPr anchor="ctr">
                    <a:solidFill>
                      <a:srgbClr val="002060"/>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altLang="ja-JP" sz="2000" dirty="0">
                          <a:hlinkClick r:id="rId3"/>
                        </a:rPr>
                        <a:t>https://proceedings.neurips.cc/paper_files/paper/2022/file/8cb1c53863b290ee09b94d17f16ef355-Paper-Conference.pdf</a:t>
                      </a:r>
                      <a:endParaRPr lang="en-US" altLang="ja-JP" sz="2000" kern="0" dirty="0">
                        <a:solidFill>
                          <a:schemeClr val="tx1">
                            <a:lumMod val="75000"/>
                            <a:lumOff val="25000"/>
                          </a:schemeClr>
                        </a:solidFill>
                      </a:endParaRPr>
                    </a:p>
                  </a:txBody>
                  <a:tcPr anchor="ctr"/>
                </a:tc>
                <a:extLst>
                  <a:ext uri="{0D108BD9-81ED-4DB2-BD59-A6C34878D82A}">
                    <a16:rowId xmlns:a16="http://schemas.microsoft.com/office/drawing/2014/main" val="2091226355"/>
                  </a:ext>
                </a:extLst>
              </a:tr>
              <a:tr h="452015">
                <a:tc>
                  <a:txBody>
                    <a:bodyPr/>
                    <a:lstStyle/>
                    <a:p>
                      <a:pPr algn="l"/>
                      <a:r>
                        <a:rPr kumimoji="1" lang="ja-JP" altLang="en-US" sz="2000" b="1" dirty="0">
                          <a:solidFill>
                            <a:schemeClr val="bg1"/>
                          </a:solidFill>
                        </a:rPr>
                        <a:t>被引用数</a:t>
                      </a:r>
                    </a:p>
                  </a:txBody>
                  <a:tcPr anchor="ctr">
                    <a:solidFill>
                      <a:srgbClr val="002060"/>
                    </a:solidFill>
                  </a:tcPr>
                </a:tc>
                <a:tc>
                  <a:txBody>
                    <a:bodyPr/>
                    <a:lstStyle/>
                    <a:p>
                      <a:r>
                        <a:rPr kumimoji="1" lang="en-US" altLang="ja-JP" sz="2000" dirty="0"/>
                        <a:t>7</a:t>
                      </a:r>
                      <a:r>
                        <a:rPr kumimoji="1" lang="ja-JP" altLang="en-US" sz="2000" dirty="0"/>
                        <a:t>件</a:t>
                      </a:r>
                    </a:p>
                  </a:txBody>
                  <a:tcPr anchor="ctr"/>
                </a:tc>
                <a:extLst>
                  <a:ext uri="{0D108BD9-81ED-4DB2-BD59-A6C34878D82A}">
                    <a16:rowId xmlns:a16="http://schemas.microsoft.com/office/drawing/2014/main" val="2823167107"/>
                  </a:ext>
                </a:extLst>
              </a:tr>
              <a:tr h="452015">
                <a:tc>
                  <a:txBody>
                    <a:bodyPr/>
                    <a:lstStyle/>
                    <a:p>
                      <a:pPr algn="l"/>
                      <a:r>
                        <a:rPr kumimoji="1" lang="en-US" altLang="ja-JP" sz="2000" b="1" dirty="0" err="1">
                          <a:solidFill>
                            <a:schemeClr val="bg1"/>
                          </a:solidFill>
                        </a:rPr>
                        <a:t>Github</a:t>
                      </a:r>
                      <a:r>
                        <a:rPr kumimoji="1" lang="en-US" altLang="ja-JP" sz="2000" b="1" dirty="0">
                          <a:solidFill>
                            <a:schemeClr val="bg1"/>
                          </a:solidFill>
                        </a:rPr>
                        <a:t> URL</a:t>
                      </a:r>
                      <a:endParaRPr kumimoji="1" lang="ja-JP" altLang="en-US" sz="2000" b="1" dirty="0">
                        <a:solidFill>
                          <a:schemeClr val="bg1"/>
                        </a:solidFill>
                      </a:endParaRPr>
                    </a:p>
                  </a:txBody>
                  <a:tcPr anchor="ctr">
                    <a:solidFill>
                      <a:srgbClr val="002060"/>
                    </a:solidFill>
                  </a:tcPr>
                </a:tc>
                <a:tc>
                  <a:txBody>
                    <a:bodyPr/>
                    <a:lstStyle/>
                    <a:p>
                      <a:r>
                        <a:rPr lang="en-US" altLang="ja-JP" sz="2000" b="0" u="none" strike="noStrike" dirty="0">
                          <a:solidFill>
                            <a:srgbClr val="000000"/>
                          </a:solidFill>
                          <a:effectLst/>
                          <a:hlinkClick r:id="rId4"/>
                        </a:rPr>
                        <a:t>https://github.com/ChenWu98/Generative-Visual-Prompt</a:t>
                      </a:r>
                      <a:endParaRPr kumimoji="1" lang="ja-JP" altLang="en-US" sz="2000" dirty="0"/>
                    </a:p>
                  </a:txBody>
                  <a:tcPr anchor="ctr"/>
                </a:tc>
                <a:extLst>
                  <a:ext uri="{0D108BD9-81ED-4DB2-BD59-A6C34878D82A}">
                    <a16:rowId xmlns:a16="http://schemas.microsoft.com/office/drawing/2014/main" val="2813915110"/>
                  </a:ext>
                </a:extLst>
              </a:tr>
              <a:tr h="452015">
                <a:tc>
                  <a:txBody>
                    <a:bodyPr/>
                    <a:lstStyle/>
                    <a:p>
                      <a:pPr algn="l"/>
                      <a:r>
                        <a:rPr kumimoji="1" lang="en-US" altLang="ja-JP" sz="2000" b="1" dirty="0">
                          <a:solidFill>
                            <a:schemeClr val="bg1"/>
                          </a:solidFill>
                        </a:rPr>
                        <a:t>OSS</a:t>
                      </a:r>
                      <a:r>
                        <a:rPr kumimoji="1" lang="ja-JP" altLang="en-US" sz="2000" b="1" dirty="0">
                          <a:solidFill>
                            <a:schemeClr val="bg1"/>
                          </a:solidFill>
                        </a:rPr>
                        <a:t>ライセンス</a:t>
                      </a:r>
                    </a:p>
                  </a:txBody>
                  <a:tcPr anchor="ctr">
                    <a:solidFill>
                      <a:srgbClr val="002060"/>
                    </a:solidFill>
                  </a:tcPr>
                </a:tc>
                <a:tc>
                  <a:txBody>
                    <a:bodyPr/>
                    <a:lstStyle/>
                    <a:p>
                      <a:r>
                        <a:rPr kumimoji="1" lang="en-US" altLang="ja-JP" sz="2000" dirty="0"/>
                        <a:t>The X11 License</a:t>
                      </a:r>
                      <a:r>
                        <a:rPr kumimoji="1" lang="ja-JP" altLang="en-US" sz="2000" dirty="0"/>
                        <a:t>（</a:t>
                      </a:r>
                      <a:r>
                        <a:rPr kumimoji="1" lang="en-US" altLang="ja-JP" sz="2000" dirty="0"/>
                        <a:t>MIT License</a:t>
                      </a:r>
                      <a:r>
                        <a:rPr kumimoji="1" lang="ja-JP" altLang="en-US" sz="2000" dirty="0"/>
                        <a:t>の別表記）</a:t>
                      </a:r>
                    </a:p>
                  </a:txBody>
                  <a:tcPr anchor="ctr"/>
                </a:tc>
                <a:extLst>
                  <a:ext uri="{0D108BD9-81ED-4DB2-BD59-A6C34878D82A}">
                    <a16:rowId xmlns:a16="http://schemas.microsoft.com/office/drawing/2014/main" val="4003331719"/>
                  </a:ext>
                </a:extLst>
              </a:tr>
            </a:tbl>
          </a:graphicData>
        </a:graphic>
      </p:graphicFrame>
    </p:spTree>
    <p:extLst>
      <p:ext uri="{BB962C8B-B14F-4D97-AF65-F5344CB8AC3E}">
        <p14:creationId xmlns:p14="http://schemas.microsoft.com/office/powerpoint/2010/main" val="241057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2B9CF2BB-7CD9-D45C-791C-9C20B6B9F373}"/>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600" dirty="0" err="1">
                <a:solidFill>
                  <a:schemeClr val="tx1">
                    <a:lumMod val="75000"/>
                    <a:lumOff val="25000"/>
                  </a:schemeClr>
                </a:solidFill>
                <a:latin typeface="+mn-ea"/>
                <a:ea typeface="+mn-ea"/>
              </a:rPr>
              <a:t>PromptGen</a:t>
            </a:r>
            <a:r>
              <a:rPr kumimoji="1" lang="ja-JP" altLang="en-US" sz="1600" dirty="0">
                <a:solidFill>
                  <a:schemeClr val="tx1">
                    <a:lumMod val="75000"/>
                    <a:lumOff val="25000"/>
                  </a:schemeClr>
                </a:solidFill>
                <a:latin typeface="+mn-ea"/>
                <a:ea typeface="+mn-ea"/>
              </a:rPr>
              <a:t>のアルゴリズムの全体の流れとしては、以下の通りとなる。</a:t>
            </a:r>
            <a:endParaRPr kumimoji="1" lang="en-US" altLang="ja-JP" sz="1600" dirty="0">
              <a:solidFill>
                <a:schemeClr val="tx1">
                  <a:lumMod val="75000"/>
                  <a:lumOff val="25000"/>
                </a:schemeClr>
              </a:solidFill>
              <a:latin typeface="+mn-ea"/>
              <a:ea typeface="+mn-ea"/>
            </a:endParaRPr>
          </a:p>
          <a:p>
            <a:endParaRPr kumimoji="1" lang="en-US" altLang="ja-JP" sz="1600" dirty="0">
              <a:solidFill>
                <a:schemeClr val="tx1">
                  <a:lumMod val="75000"/>
                  <a:lumOff val="25000"/>
                </a:schemeClr>
              </a:solidFill>
              <a:latin typeface="+mn-ea"/>
              <a:ea typeface="+mn-ea"/>
            </a:endParaRPr>
          </a:p>
          <a:p>
            <a:pPr marL="457200" indent="-457200">
              <a:buFont typeface="+mj-lt"/>
              <a:buAutoNum type="arabicPeriod"/>
            </a:pPr>
            <a:r>
              <a:rPr kumimoji="1" lang="ja-JP" altLang="en-US" sz="1600" dirty="0">
                <a:solidFill>
                  <a:schemeClr val="tx1">
                    <a:lumMod val="75000"/>
                    <a:lumOff val="25000"/>
                  </a:schemeClr>
                </a:solidFill>
                <a:latin typeface="+mn-ea"/>
                <a:ea typeface="+mn-ea"/>
              </a:rPr>
              <a:t>ある生成モデルを入力する</a:t>
            </a:r>
            <a:r>
              <a:rPr lang="ja-JP" altLang="en-US" sz="1600" dirty="0">
                <a:solidFill>
                  <a:schemeClr val="tx1">
                    <a:lumMod val="75000"/>
                    <a:lumOff val="25000"/>
                  </a:schemeClr>
                </a:solidFill>
                <a:latin typeface="+mn-ea"/>
                <a:ea typeface="+mn-ea"/>
              </a:rPr>
              <a:t>。</a:t>
            </a:r>
            <a:endParaRPr lang="en-US" altLang="ja-JP" sz="1600" dirty="0">
              <a:solidFill>
                <a:schemeClr val="tx1">
                  <a:lumMod val="75000"/>
                  <a:lumOff val="25000"/>
                </a:schemeClr>
              </a:solidFill>
              <a:latin typeface="+mn-ea"/>
              <a:ea typeface="+mn-ea"/>
            </a:endParaRPr>
          </a:p>
          <a:p>
            <a:pPr marL="457200" indent="-457200">
              <a:buFont typeface="+mj-lt"/>
              <a:buAutoNum type="arabicPeriod"/>
            </a:pPr>
            <a:r>
              <a:rPr lang="ja-JP" altLang="en-US" sz="1600" dirty="0">
                <a:solidFill>
                  <a:schemeClr val="tx1">
                    <a:lumMod val="75000"/>
                    <a:lumOff val="25000"/>
                  </a:schemeClr>
                </a:solidFill>
                <a:latin typeface="+mn-ea"/>
                <a:ea typeface="+mn-ea"/>
              </a:rPr>
              <a:t>以下の①～④の処理を指定したイテレーションの回数繰り返す。</a:t>
            </a:r>
            <a:endParaRPr lang="en-US" altLang="ja-JP" sz="1600" dirty="0">
              <a:solidFill>
                <a:schemeClr val="tx1">
                  <a:lumMod val="75000"/>
                  <a:lumOff val="25000"/>
                </a:schemeClr>
              </a:solidFill>
              <a:latin typeface="+mn-ea"/>
              <a:ea typeface="+mn-ea"/>
            </a:endParaRPr>
          </a:p>
          <a:p>
            <a:pPr marL="957597" lvl="1" indent="-457200">
              <a:lnSpc>
                <a:spcPct val="100000"/>
              </a:lnSpc>
              <a:buFont typeface="+mj-ea"/>
              <a:buAutoNum type="circleNumDbPlain"/>
            </a:pPr>
            <a:r>
              <a:rPr lang="ja-JP" altLang="en-US" sz="1600" dirty="0">
                <a:solidFill>
                  <a:schemeClr val="tx1">
                    <a:lumMod val="75000"/>
                    <a:lumOff val="25000"/>
                  </a:schemeClr>
                </a:solidFill>
                <a:latin typeface="+mn-ea"/>
                <a:ea typeface="+mn-ea"/>
              </a:rPr>
              <a:t>現在のイテレーションの制御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を入力する。</a:t>
            </a:r>
            <a:endParaRPr lang="en-US" altLang="ja-JP" sz="1600" dirty="0">
              <a:solidFill>
                <a:schemeClr val="tx1">
                  <a:lumMod val="75000"/>
                  <a:lumOff val="25000"/>
                </a:schemeClr>
              </a:solidFill>
              <a:latin typeface="+mn-ea"/>
              <a:ea typeface="+mn-ea"/>
            </a:endParaRPr>
          </a:p>
          <a:p>
            <a:pPr marL="957597" lvl="1" indent="-457200">
              <a:lnSpc>
                <a:spcPct val="100000"/>
              </a:lnSpc>
              <a:buFont typeface="+mj-ea"/>
              <a:buAutoNum type="circleNumDbPlain"/>
            </a:pPr>
            <a:r>
              <a:rPr lang="ja-JP" altLang="en-US" sz="1600" dirty="0">
                <a:solidFill>
                  <a:schemeClr val="tx1">
                    <a:lumMod val="75000"/>
                    <a:lumOff val="25000"/>
                  </a:schemeClr>
                </a:solidFill>
                <a:latin typeface="+mn-ea"/>
                <a:ea typeface="+mn-ea"/>
              </a:rPr>
              <a:t>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を用いた</a:t>
            </a:r>
            <a:r>
              <a:rPr lang="en-US" altLang="ja-JP" sz="1600" dirty="0">
                <a:solidFill>
                  <a:schemeClr val="tx1">
                    <a:lumMod val="75000"/>
                    <a:lumOff val="25000"/>
                  </a:schemeClr>
                </a:solidFill>
                <a:latin typeface="+mn-ea"/>
                <a:ea typeface="+mn-ea"/>
              </a:rPr>
              <a:t>EBM</a:t>
            </a:r>
            <a:r>
              <a:rPr lang="ja-JP" altLang="en-US" sz="1600" dirty="0">
                <a:solidFill>
                  <a:schemeClr val="tx1">
                    <a:lumMod val="75000"/>
                    <a:lumOff val="25000"/>
                  </a:schemeClr>
                </a:solidFill>
                <a:latin typeface="+mn-ea"/>
                <a:ea typeface="+mn-ea"/>
              </a:rPr>
              <a:t> </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エネルギーベースモデル</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を定義する。</a:t>
            </a:r>
            <a:endParaRPr lang="en-US" altLang="ja-JP" sz="1600" dirty="0">
              <a:solidFill>
                <a:schemeClr val="tx1">
                  <a:lumMod val="75000"/>
                  <a:lumOff val="25000"/>
                </a:schemeClr>
              </a:solidFill>
              <a:latin typeface="+mn-ea"/>
              <a:ea typeface="+mn-ea"/>
            </a:endParaRPr>
          </a:p>
          <a:p>
            <a:pPr marL="957597" lvl="1" indent="-457200">
              <a:lnSpc>
                <a:spcPct val="100000"/>
              </a:lnSpc>
              <a:buFont typeface="+mj-ea"/>
              <a:buAutoNum type="circleNumDbPlain"/>
            </a:pPr>
            <a:r>
              <a:rPr lang="ja-JP" altLang="en-US" sz="1600" dirty="0">
                <a:solidFill>
                  <a:schemeClr val="tx1">
                    <a:lumMod val="75000"/>
                    <a:lumOff val="25000"/>
                  </a:schemeClr>
                </a:solidFill>
                <a:latin typeface="+mn-ea"/>
                <a:ea typeface="+mn-ea"/>
              </a:rPr>
              <a:t>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における可逆的ニューラルネットワークを訓練する。</a:t>
            </a:r>
            <a:endParaRPr lang="en-US" altLang="ja-JP" sz="1600" dirty="0">
              <a:solidFill>
                <a:schemeClr val="tx1">
                  <a:lumMod val="75000"/>
                  <a:lumOff val="25000"/>
                </a:schemeClr>
              </a:solidFill>
              <a:latin typeface="+mn-ea"/>
              <a:ea typeface="+mn-ea"/>
            </a:endParaRPr>
          </a:p>
          <a:p>
            <a:pPr marL="957597" lvl="1" indent="-457200">
              <a:lnSpc>
                <a:spcPct val="100000"/>
              </a:lnSpc>
              <a:buFont typeface="+mj-ea"/>
              <a:buAutoNum type="circleNumDbPlain"/>
            </a:pPr>
            <a:r>
              <a:rPr lang="ja-JP" altLang="en-US" sz="1600" dirty="0">
                <a:solidFill>
                  <a:schemeClr val="tx1">
                    <a:lumMod val="75000"/>
                    <a:lumOff val="25000"/>
                  </a:schemeClr>
                </a:solidFill>
                <a:latin typeface="+mn-ea"/>
                <a:ea typeface="+mn-ea"/>
              </a:rPr>
              <a:t>可逆的にニューラルネットワークと生成モデルを組み合わせて新しい生成モデルとする。</a:t>
            </a:r>
            <a:endParaRPr lang="en-US" altLang="ja-JP" sz="1600" dirty="0">
              <a:solidFill>
                <a:schemeClr val="tx1">
                  <a:lumMod val="75000"/>
                  <a:lumOff val="25000"/>
                </a:schemeClr>
              </a:solidFill>
              <a:latin typeface="+mn-ea"/>
              <a:ea typeface="+mn-ea"/>
            </a:endParaRPr>
          </a:p>
          <a:p>
            <a:pPr marL="457200" indent="-457200">
              <a:buFont typeface="+mj-lt"/>
              <a:buAutoNum type="arabicPeriod"/>
            </a:pPr>
            <a:r>
              <a:rPr lang="ja-JP" altLang="en-US" sz="1600" dirty="0">
                <a:solidFill>
                  <a:schemeClr val="tx1">
                    <a:lumMod val="75000"/>
                    <a:lumOff val="25000"/>
                  </a:schemeClr>
                </a:solidFill>
                <a:latin typeface="+mn-ea"/>
                <a:ea typeface="+mn-ea"/>
              </a:rPr>
              <a:t>最終的な生成モデルを得る。</a:t>
            </a:r>
            <a:endParaRPr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61487412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1467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2B9CF2BB-7CD9-D45C-791C-9C20B6B9F373}"/>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600" dirty="0">
                <a:solidFill>
                  <a:schemeClr val="tx1">
                    <a:lumMod val="75000"/>
                    <a:lumOff val="25000"/>
                  </a:schemeClr>
                </a:solidFill>
                <a:latin typeface="+mn-ea"/>
                <a:ea typeface="+mn-ea"/>
              </a:rPr>
              <a:t>EBM</a:t>
            </a:r>
            <a:r>
              <a:rPr kumimoji="1" lang="ja-JP" altLang="en-US" sz="1600" dirty="0">
                <a:solidFill>
                  <a:schemeClr val="tx1">
                    <a:lumMod val="75000"/>
                    <a:lumOff val="25000"/>
                  </a:schemeClr>
                </a:solidFill>
                <a:latin typeface="+mn-ea"/>
                <a:ea typeface="+mn-ea"/>
              </a:rPr>
              <a:t>（エネルギーベースモデル）とは、生成する画像一つに対してエネルギー</a:t>
            </a:r>
            <a:r>
              <a:rPr kumimoji="1" lang="en-US" altLang="ja-JP" sz="1600" dirty="0">
                <a:solidFill>
                  <a:schemeClr val="tx1">
                    <a:lumMod val="75000"/>
                    <a:lumOff val="25000"/>
                  </a:schemeClr>
                </a:solidFill>
                <a:latin typeface="+mn-ea"/>
                <a:ea typeface="+mn-ea"/>
              </a:rPr>
              <a:t>(</a:t>
            </a:r>
            <a:r>
              <a:rPr kumimoji="1" lang="ja-JP" altLang="en-US" sz="1600" dirty="0">
                <a:solidFill>
                  <a:schemeClr val="tx1">
                    <a:lumMod val="75000"/>
                    <a:lumOff val="25000"/>
                  </a:schemeClr>
                </a:solidFill>
                <a:latin typeface="+mn-ea"/>
                <a:ea typeface="+mn-ea"/>
              </a:rPr>
              <a:t>スカラー量</a:t>
            </a:r>
            <a:r>
              <a:rPr kumimoji="1" lang="en-US" altLang="ja-JP" sz="1600" dirty="0">
                <a:solidFill>
                  <a:schemeClr val="tx1">
                    <a:lumMod val="75000"/>
                    <a:lumOff val="25000"/>
                  </a:schemeClr>
                </a:solidFill>
                <a:latin typeface="+mn-ea"/>
                <a:ea typeface="+mn-ea"/>
              </a:rPr>
              <a:t>)</a:t>
            </a:r>
            <a:r>
              <a:rPr kumimoji="1" lang="ja-JP" altLang="en-US" sz="1600" dirty="0">
                <a:solidFill>
                  <a:schemeClr val="tx1">
                    <a:lumMod val="75000"/>
                    <a:lumOff val="25000"/>
                  </a:schemeClr>
                </a:solidFill>
                <a:latin typeface="+mn-ea"/>
                <a:ea typeface="+mn-ea"/>
              </a:rPr>
              <a:t>が定義され、そのエネルギー値が低い画像は出現確率が高くなり、高い画像は出現確率が低くなるようにサンプリングすることが可能となるモデルである。</a:t>
            </a:r>
            <a:endParaRPr kumimoji="1" lang="en-US" altLang="ja-JP" sz="1600" dirty="0">
              <a:solidFill>
                <a:schemeClr val="tx1">
                  <a:lumMod val="75000"/>
                  <a:lumOff val="25000"/>
                </a:schemeClr>
              </a:solidFill>
              <a:latin typeface="+mn-ea"/>
              <a:ea typeface="+mn-ea"/>
            </a:endParaRPr>
          </a:p>
          <a:p>
            <a:r>
              <a:rPr kumimoji="1" lang="ja-JP" altLang="en-US" sz="1600" dirty="0">
                <a:solidFill>
                  <a:schemeClr val="tx1">
                    <a:lumMod val="75000"/>
                    <a:lumOff val="25000"/>
                  </a:schemeClr>
                </a:solidFill>
                <a:latin typeface="+mn-ea"/>
                <a:ea typeface="+mn-ea"/>
              </a:rPr>
              <a:t>また出現確率は、画像のエネルギーが増加すると指数関数的に減少する。</a:t>
            </a:r>
            <a:endParaRPr kumimoji="1" lang="en-US" altLang="ja-JP" sz="1600" dirty="0">
              <a:solidFill>
                <a:schemeClr val="tx1">
                  <a:lumMod val="75000"/>
                  <a:lumOff val="25000"/>
                </a:schemeClr>
              </a:solidFill>
              <a:latin typeface="+mn-ea"/>
              <a:ea typeface="+mn-ea"/>
            </a:endParaRPr>
          </a:p>
          <a:p>
            <a:r>
              <a:rPr kumimoji="1" lang="ja-JP" altLang="en-US" sz="1600" dirty="0">
                <a:solidFill>
                  <a:schemeClr val="tx1">
                    <a:lumMod val="75000"/>
                    <a:lumOff val="25000"/>
                  </a:schemeClr>
                </a:solidFill>
                <a:latin typeface="+mn-ea"/>
                <a:ea typeface="+mn-ea"/>
              </a:rPr>
              <a:t>ある画像</a:t>
            </a:r>
            <a:r>
              <a:rPr lang="en-US" altLang="ja-JP" sz="1600" dirty="0">
                <a:solidFill>
                  <a:schemeClr val="tx1">
                    <a:lumMod val="75000"/>
                    <a:lumOff val="25000"/>
                  </a:schemeClr>
                </a:solidFill>
                <a:latin typeface="+mn-ea"/>
                <a:ea typeface="+mn-ea"/>
              </a:rPr>
              <a:t>X</a:t>
            </a:r>
            <a:r>
              <a:rPr lang="ja-JP" altLang="en-US" sz="1600" dirty="0">
                <a:solidFill>
                  <a:schemeClr val="tx1">
                    <a:lumMod val="75000"/>
                    <a:lumOff val="25000"/>
                  </a:schemeClr>
                </a:solidFill>
                <a:latin typeface="+mn-ea"/>
                <a:ea typeface="+mn-ea"/>
              </a:rPr>
              <a:t>が出現する確率を</a:t>
            </a:r>
            <a:r>
              <a:rPr lang="en-US" altLang="ja-JP" sz="1600" dirty="0">
                <a:solidFill>
                  <a:schemeClr val="tx1">
                    <a:lumMod val="75000"/>
                    <a:lumOff val="25000"/>
                  </a:schemeClr>
                </a:solidFill>
                <a:latin typeface="+mn-ea"/>
                <a:ea typeface="+mn-ea"/>
              </a:rPr>
              <a:t>p(x)</a:t>
            </a:r>
            <a:r>
              <a:rPr lang="ja-JP" altLang="en-US" sz="1600" dirty="0">
                <a:solidFill>
                  <a:schemeClr val="tx1">
                    <a:lumMod val="75000"/>
                    <a:lumOff val="25000"/>
                  </a:schemeClr>
                </a:solidFill>
                <a:latin typeface="+mn-ea"/>
                <a:ea typeface="+mn-ea"/>
              </a:rPr>
              <a:t>、その画像のエネルギー値を</a:t>
            </a:r>
            <a:r>
              <a:rPr lang="en-US" altLang="ja-JP" sz="1600" dirty="0">
                <a:solidFill>
                  <a:schemeClr val="tx1">
                    <a:lumMod val="75000"/>
                    <a:lumOff val="25000"/>
                  </a:schemeClr>
                </a:solidFill>
                <a:latin typeface="+mn-ea"/>
                <a:ea typeface="+mn-ea"/>
              </a:rPr>
              <a:t>E(x)</a:t>
            </a:r>
            <a:r>
              <a:rPr lang="ja-JP" altLang="en-US" sz="1600" dirty="0">
                <a:solidFill>
                  <a:schemeClr val="tx1">
                    <a:lumMod val="75000"/>
                    <a:lumOff val="25000"/>
                  </a:schemeClr>
                </a:solidFill>
                <a:latin typeface="+mn-ea"/>
                <a:ea typeface="+mn-ea"/>
              </a:rPr>
              <a:t>とすると</a:t>
            </a:r>
            <a:r>
              <a:rPr lang="en-US" altLang="ja-JP" sz="1600" dirty="0">
                <a:solidFill>
                  <a:schemeClr val="tx1">
                    <a:lumMod val="75000"/>
                    <a:lumOff val="25000"/>
                  </a:schemeClr>
                </a:solidFill>
                <a:latin typeface="+mn-ea"/>
                <a:ea typeface="+mn-ea"/>
              </a:rPr>
              <a:t>p(x)</a:t>
            </a:r>
            <a:r>
              <a:rPr lang="ja-JP" altLang="en-US" sz="1600" dirty="0">
                <a:solidFill>
                  <a:schemeClr val="tx1">
                    <a:lumMod val="75000"/>
                    <a:lumOff val="25000"/>
                  </a:schemeClr>
                </a:solidFill>
                <a:latin typeface="+mn-ea"/>
                <a:ea typeface="+mn-ea"/>
              </a:rPr>
              <a:t>は下式のように定義される。また、</a:t>
            </a:r>
            <a:r>
              <a:rPr lang="en-US" altLang="ja-JP" sz="1600" dirty="0">
                <a:solidFill>
                  <a:schemeClr val="tx1">
                    <a:lumMod val="75000"/>
                    <a:lumOff val="25000"/>
                  </a:schemeClr>
                </a:solidFill>
                <a:latin typeface="+mn-ea"/>
                <a:ea typeface="+mn-ea"/>
              </a:rPr>
              <a:t>Z</a:t>
            </a:r>
            <a:r>
              <a:rPr lang="ja-JP" altLang="en-US" sz="1600" dirty="0">
                <a:solidFill>
                  <a:schemeClr val="tx1">
                    <a:lumMod val="75000"/>
                    <a:lumOff val="25000"/>
                  </a:schemeClr>
                </a:solidFill>
                <a:latin typeface="+mn-ea"/>
                <a:ea typeface="+mn-ea"/>
              </a:rPr>
              <a:t>は分配関数と呼ばれ、画像の出現確率を計算するための正規化定数である。</a:t>
            </a:r>
            <a:endParaRPr lang="en-US" altLang="ja-JP" sz="1600" dirty="0">
              <a:solidFill>
                <a:schemeClr val="tx1">
                  <a:lumMod val="75000"/>
                  <a:lumOff val="25000"/>
                </a:schemeClr>
              </a:solidFill>
              <a:latin typeface="+mn-ea"/>
              <a:ea typeface="+mn-ea"/>
            </a:endParaRPr>
          </a:p>
          <a:p>
            <a:r>
              <a:rPr lang="ja-JP" altLang="en-US" sz="1600" dirty="0">
                <a:solidFill>
                  <a:schemeClr val="tx1">
                    <a:lumMod val="75000"/>
                    <a:lumOff val="25000"/>
                  </a:schemeClr>
                </a:solidFill>
                <a:latin typeface="+mn-ea"/>
                <a:ea typeface="+mn-ea"/>
              </a:rPr>
              <a:t>純粋な</a:t>
            </a:r>
            <a:r>
              <a:rPr lang="en-US" altLang="ja-JP" sz="1600" dirty="0">
                <a:solidFill>
                  <a:schemeClr val="tx1">
                    <a:lumMod val="75000"/>
                    <a:lumOff val="25000"/>
                  </a:schemeClr>
                </a:solidFill>
                <a:latin typeface="+mn-ea"/>
                <a:ea typeface="+mn-ea"/>
              </a:rPr>
              <a:t>EBM</a:t>
            </a:r>
            <a:r>
              <a:rPr lang="ja-JP" altLang="en-US" sz="1600" dirty="0">
                <a:solidFill>
                  <a:schemeClr val="tx1">
                    <a:lumMod val="75000"/>
                    <a:lumOff val="25000"/>
                  </a:schemeClr>
                </a:solidFill>
                <a:latin typeface="+mn-ea"/>
                <a:ea typeface="+mn-ea"/>
              </a:rPr>
              <a:t>からサンプリングするのは困難であるため、マルコフ連鎖モンテカルロ法で近似的にサンプリングする方法があるが、この論文では</a:t>
            </a:r>
            <a:r>
              <a:rPr lang="ja-JP" altLang="en-US" sz="1600" b="1" dirty="0">
                <a:solidFill>
                  <a:schemeClr val="tx1">
                    <a:lumMod val="75000"/>
                    <a:lumOff val="25000"/>
                  </a:schemeClr>
                </a:solidFill>
                <a:latin typeface="+mn-ea"/>
                <a:ea typeface="+mn-ea"/>
              </a:rPr>
              <a:t>可逆的ニューラルネットワークで</a:t>
            </a:r>
            <a:r>
              <a:rPr lang="en-US" altLang="ja-JP" sz="1600" b="1" dirty="0">
                <a:solidFill>
                  <a:schemeClr val="tx1">
                    <a:lumMod val="75000"/>
                    <a:lumOff val="25000"/>
                  </a:schemeClr>
                </a:solidFill>
                <a:latin typeface="+mn-ea"/>
                <a:ea typeface="+mn-ea"/>
              </a:rPr>
              <a:t>EBM</a:t>
            </a:r>
            <a:r>
              <a:rPr lang="ja-JP" altLang="en-US" sz="1600" b="1" dirty="0">
                <a:solidFill>
                  <a:schemeClr val="tx1">
                    <a:lumMod val="75000"/>
                    <a:lumOff val="25000"/>
                  </a:schemeClr>
                </a:solidFill>
                <a:latin typeface="+mn-ea"/>
                <a:ea typeface="+mn-ea"/>
              </a:rPr>
              <a:t>の近似を行う</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後述</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a:t>
            </a:r>
            <a:endParaRPr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7</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53788511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 </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2" name="テキスト ボックス 11">
            <a:extLst>
              <a:ext uri="{FF2B5EF4-FFF2-40B4-BE49-F238E27FC236}">
                <a16:creationId xmlns:a16="http://schemas.microsoft.com/office/drawing/2014/main" id="{5FFB756E-D4F0-1A39-0BF1-F2E25E16DB1F}"/>
              </a:ext>
            </a:extLst>
          </p:cNvPr>
          <p:cNvSpPr txBox="1"/>
          <p:nvPr/>
        </p:nvSpPr>
        <p:spPr>
          <a:xfrm>
            <a:off x="450022" y="6410961"/>
            <a:ext cx="4292583" cy="276999"/>
          </a:xfrm>
          <a:prstGeom prst="rect">
            <a:avLst/>
          </a:prstGeom>
          <a:noFill/>
        </p:spPr>
        <p:txBody>
          <a:bodyPr wrap="square">
            <a:spAutoFit/>
          </a:bodyPr>
          <a:lstStyle/>
          <a:p>
            <a:r>
              <a:rPr lang="ja-JP" altLang="en-US" sz="1200" dirty="0">
                <a:latin typeface="+mn-ea"/>
              </a:rPr>
              <a:t>参考：</a:t>
            </a:r>
            <a:r>
              <a:rPr lang="ja-JP" altLang="en-US" sz="1200" dirty="0">
                <a:latin typeface="+mn-ea"/>
                <a:hlinkClick r:id="rId3"/>
              </a:rPr>
              <a:t>https://dajiro.com/entry/2022/07/02/104954</a:t>
            </a:r>
            <a:endParaRPr lang="ja-JP" altLang="en-US" sz="1200" dirty="0">
              <a:latin typeface="+mn-ea"/>
            </a:endParaRPr>
          </a:p>
        </p:txBody>
      </p:sp>
      <p:sp>
        <p:nvSpPr>
          <p:cNvPr id="20" name="テキスト ボックス 19">
            <a:extLst>
              <a:ext uri="{FF2B5EF4-FFF2-40B4-BE49-F238E27FC236}">
                <a16:creationId xmlns:a16="http://schemas.microsoft.com/office/drawing/2014/main" id="{284B1639-1925-E9BE-34CB-FEAAFE4F6FE8}"/>
              </a:ext>
            </a:extLst>
          </p:cNvPr>
          <p:cNvSpPr txBox="1"/>
          <p:nvPr/>
        </p:nvSpPr>
        <p:spPr>
          <a:xfrm>
            <a:off x="2614895" y="4309574"/>
            <a:ext cx="1264161" cy="349606"/>
          </a:xfrm>
          <a:prstGeom prst="rect">
            <a:avLst/>
          </a:prstGeom>
          <a:noFill/>
        </p:spPr>
        <p:txBody>
          <a:bodyPr wrap="square" rtlCol="0">
            <a:spAutoFit/>
          </a:bodyPr>
          <a:lstStyle/>
          <a:p>
            <a:r>
              <a:rPr kumimoji="1" lang="ja-JP" altLang="en-US" sz="1600" dirty="0">
                <a:effectLst>
                  <a:outerShdw blurRad="38100" dist="38100" dir="2700000" algn="tl">
                    <a:srgbClr val="000000">
                      <a:alpha val="43137"/>
                    </a:srgbClr>
                  </a:outerShdw>
                </a:effectLst>
              </a:rPr>
              <a:t>出現確率</a:t>
            </a:r>
            <a:r>
              <a:rPr lang="ja-JP" altLang="en-US" sz="1600" dirty="0">
                <a:effectLst>
                  <a:outerShdw blurRad="38100" dist="38100" dir="2700000" algn="tl">
                    <a:srgbClr val="000000">
                      <a:alpha val="43137"/>
                    </a:srgbClr>
                  </a:outerShdw>
                </a:effectLst>
              </a:rPr>
              <a:t>：</a:t>
            </a:r>
            <a:endParaRPr kumimoji="1" lang="en-US" altLang="ja-JP" sz="1600" dirty="0">
              <a:effectLst>
                <a:outerShdw blurRad="38100" dist="38100" dir="2700000" algn="tl">
                  <a:srgbClr val="000000">
                    <a:alpha val="43137"/>
                  </a:srgbClr>
                </a:outerShdw>
              </a:effectLst>
            </a:endParaRPr>
          </a:p>
        </p:txBody>
      </p:sp>
      <p:sp>
        <p:nvSpPr>
          <p:cNvPr id="21" name="テキスト ボックス 20">
            <a:extLst>
              <a:ext uri="{FF2B5EF4-FFF2-40B4-BE49-F238E27FC236}">
                <a16:creationId xmlns:a16="http://schemas.microsoft.com/office/drawing/2014/main" id="{87177FF4-A818-7C15-478D-8C4EFC43AC67}"/>
              </a:ext>
            </a:extLst>
          </p:cNvPr>
          <p:cNvSpPr txBox="1"/>
          <p:nvPr/>
        </p:nvSpPr>
        <p:spPr>
          <a:xfrm>
            <a:off x="5453183" y="4309574"/>
            <a:ext cx="4197078" cy="338554"/>
          </a:xfrm>
          <a:prstGeom prst="rect">
            <a:avLst/>
          </a:prstGeom>
          <a:noFill/>
        </p:spPr>
        <p:txBody>
          <a:bodyPr wrap="square">
            <a:spAutoFit/>
          </a:bodyPr>
          <a:lstStyle/>
          <a:p>
            <a:r>
              <a:rPr lang="ja-JP" altLang="en-US" sz="1600" dirty="0">
                <a:effectLst>
                  <a:outerShdw blurRad="38100" dist="38100" dir="2700000" algn="tl">
                    <a:srgbClr val="000000">
                      <a:alpha val="43137"/>
                    </a:srgbClr>
                  </a:outerShdw>
                </a:effectLst>
              </a:rPr>
              <a:t>分配関数：</a:t>
            </a:r>
            <a:r>
              <a:rPr kumimoji="1" lang="ja-JP" altLang="en-US" sz="1600" dirty="0">
                <a:solidFill>
                  <a:schemeClr val="tx1"/>
                </a:solidFill>
                <a:effectLst>
                  <a:outerShdw blurRad="38100" dist="38100" dir="2700000" algn="tl">
                    <a:srgbClr val="000000">
                      <a:alpha val="43137"/>
                    </a:srgbClr>
                  </a:outerShdw>
                </a:effectLst>
              </a:rPr>
              <a:t>すべての画像の出現確率の総和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1F5C00FA-DEAF-3E0E-9339-47421A779631}"/>
                  </a:ext>
                </a:extLst>
              </p:cNvPr>
              <p:cNvSpPr txBox="1"/>
              <p:nvPr/>
            </p:nvSpPr>
            <p:spPr>
              <a:xfrm>
                <a:off x="2541738" y="4677197"/>
                <a:ext cx="3323896" cy="7216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𝑝</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𝐸</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sup>
                          </m:sSup>
                        </m:num>
                        <m:den>
                          <m:r>
                            <a:rPr lang="en-US" altLang="ja-JP" sz="2000" b="0" i="1" smtClean="0">
                              <a:latin typeface="Cambria Math" panose="02040503050406030204" pitchFamily="18" charset="0"/>
                            </a:rPr>
                            <m:t>𝑍</m:t>
                          </m:r>
                        </m:den>
                      </m:f>
                    </m:oMath>
                  </m:oMathPara>
                </a14:m>
                <a:endParaRPr lang="ja-JP" altLang="en-US" dirty="0"/>
              </a:p>
            </p:txBody>
          </p:sp>
        </mc:Choice>
        <mc:Fallback xmlns="">
          <p:sp>
            <p:nvSpPr>
              <p:cNvPr id="22" name="テキスト ボックス 21">
                <a:extLst>
                  <a:ext uri="{FF2B5EF4-FFF2-40B4-BE49-F238E27FC236}">
                    <a16:creationId xmlns:a16="http://schemas.microsoft.com/office/drawing/2014/main" id="{1F5C00FA-DEAF-3E0E-9339-47421A779631}"/>
                  </a:ext>
                </a:extLst>
              </p:cNvPr>
              <p:cNvSpPr txBox="1">
                <a:spLocks noRot="1" noChangeAspect="1" noMove="1" noResize="1" noEditPoints="1" noAdjustHandles="1" noChangeArrowheads="1" noChangeShapeType="1" noTextEdit="1"/>
              </p:cNvSpPr>
              <p:nvPr/>
            </p:nvSpPr>
            <p:spPr>
              <a:xfrm>
                <a:off x="2541738" y="4677197"/>
                <a:ext cx="3323896" cy="72160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56E8504-ED93-4ABC-DEDB-027C0AC3600D}"/>
                  </a:ext>
                </a:extLst>
              </p:cNvPr>
              <p:cNvSpPr txBox="1"/>
              <p:nvPr/>
            </p:nvSpPr>
            <p:spPr>
              <a:xfrm>
                <a:off x="6048895" y="4747730"/>
                <a:ext cx="3323896" cy="82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𝑍</m:t>
                      </m:r>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sub>
                        <m:sup>
                          <m:r>
                            <a:rPr lang="ja-JP" altLang="en-US" sz="2000" i="1" smtClean="0">
                              <a:latin typeface="Cambria Math" panose="02040503050406030204" pitchFamily="18" charset="0"/>
                            </a:rPr>
                            <m:t>　</m:t>
                          </m:r>
                          <m:r>
                            <a:rPr lang="en-US" altLang="ja-JP" sz="2000" b="0" i="1" smtClean="0">
                              <a:latin typeface="Cambria Math" panose="02040503050406030204" pitchFamily="18" charset="0"/>
                            </a:rPr>
                            <m:t> </m:t>
                          </m:r>
                        </m:sup>
                        <m:e>
                          <m:r>
                            <a:rPr lang="en-US" altLang="ja-JP" sz="2000" b="0" i="1" smtClean="0">
                              <a:latin typeface="Cambria Math" panose="02040503050406030204" pitchFamily="18" charset="0"/>
                            </a:rPr>
                            <m:t>𝑑𝑥</m:t>
                          </m:r>
                          <m:r>
                            <a:rPr lang="en-US" altLang="ja-JP" sz="2000" b="0" i="1" smtClean="0">
                              <a:latin typeface="Cambria Math" panose="02040503050406030204" pitchFamily="18" charset="0"/>
                            </a:rPr>
                            <m:t>′</m:t>
                          </m:r>
                        </m:e>
                      </m:nary>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𝐸</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sup>
                      </m:sSup>
                    </m:oMath>
                  </m:oMathPara>
                </a14:m>
                <a:endParaRPr lang="ja-JP" altLang="en-US" dirty="0"/>
              </a:p>
            </p:txBody>
          </p:sp>
        </mc:Choice>
        <mc:Fallback xmlns="">
          <p:sp>
            <p:nvSpPr>
              <p:cNvPr id="23" name="テキスト ボックス 22">
                <a:extLst>
                  <a:ext uri="{FF2B5EF4-FFF2-40B4-BE49-F238E27FC236}">
                    <a16:creationId xmlns:a16="http://schemas.microsoft.com/office/drawing/2014/main" id="{456E8504-ED93-4ABC-DEDB-027C0AC3600D}"/>
                  </a:ext>
                </a:extLst>
              </p:cNvPr>
              <p:cNvSpPr txBox="1">
                <a:spLocks noRot="1" noChangeAspect="1" noMove="1" noResize="1" noEditPoints="1" noAdjustHandles="1" noChangeArrowheads="1" noChangeShapeType="1" noTextEdit="1"/>
              </p:cNvSpPr>
              <p:nvPr/>
            </p:nvSpPr>
            <p:spPr>
              <a:xfrm>
                <a:off x="6048895" y="4747730"/>
                <a:ext cx="3323896" cy="824456"/>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52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lumMod val="75000"/>
                    <a:lumOff val="25000"/>
                  </a:schemeClr>
                </a:solidFill>
                <a:latin typeface="+mn-ea"/>
                <a:ea typeface="+mn-ea"/>
              </a:rPr>
              <a:t>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を用いた</a:t>
            </a:r>
            <a:r>
              <a:rPr lang="en-US" altLang="ja-JP" sz="1600" dirty="0">
                <a:solidFill>
                  <a:schemeClr val="tx1">
                    <a:lumMod val="75000"/>
                    <a:lumOff val="25000"/>
                  </a:schemeClr>
                </a:solidFill>
                <a:latin typeface="+mn-ea"/>
                <a:ea typeface="+mn-ea"/>
              </a:rPr>
              <a:t>EBM</a:t>
            </a:r>
            <a:r>
              <a:rPr lang="ja-JP" altLang="en-US" sz="1600" dirty="0">
                <a:solidFill>
                  <a:schemeClr val="tx1">
                    <a:lumMod val="75000"/>
                    <a:lumOff val="25000"/>
                  </a:schemeClr>
                </a:solidFill>
                <a:latin typeface="+mn-ea"/>
                <a:ea typeface="+mn-ea"/>
              </a:rPr>
              <a:t>について説明する。</a:t>
            </a:r>
            <a:endParaRPr lang="en-US" altLang="ja-JP" sz="1600" dirty="0">
              <a:solidFill>
                <a:schemeClr val="tx1">
                  <a:lumMod val="75000"/>
                  <a:lumOff val="25000"/>
                </a:schemeClr>
              </a:solidFill>
              <a:latin typeface="+mn-ea"/>
              <a:ea typeface="+mn-ea"/>
            </a:endParaRPr>
          </a:p>
          <a:p>
            <a:r>
              <a:rPr lang="ja-JP" altLang="en-US" sz="1600" dirty="0">
                <a:solidFill>
                  <a:schemeClr val="tx1">
                    <a:lumMod val="75000"/>
                    <a:lumOff val="25000"/>
                  </a:schemeClr>
                </a:solidFill>
                <a:latin typeface="+mn-ea"/>
                <a:ea typeface="+mn-ea"/>
              </a:rPr>
              <a:t>事前学習モデルの画像</a:t>
            </a:r>
            <a:r>
              <a:rPr lang="en-US" altLang="ja-JP" sz="1600" dirty="0">
                <a:solidFill>
                  <a:schemeClr val="tx1">
                    <a:lumMod val="75000"/>
                    <a:lumOff val="25000"/>
                  </a:schemeClr>
                </a:solidFill>
                <a:latin typeface="+mn-ea"/>
                <a:ea typeface="+mn-ea"/>
              </a:rPr>
              <a:t>x</a:t>
            </a:r>
            <a:r>
              <a:rPr lang="ja-JP" altLang="en-US" sz="1600" dirty="0">
                <a:solidFill>
                  <a:schemeClr val="tx1">
                    <a:lumMod val="75000"/>
                    <a:lumOff val="25000"/>
                  </a:schemeClr>
                </a:solidFill>
                <a:latin typeface="+mn-ea"/>
                <a:ea typeface="+mn-ea"/>
              </a:rPr>
              <a:t>を生成する確率を</a:t>
            </a:r>
            <a:r>
              <a:rPr lang="en-US" altLang="ja-JP" sz="1600" dirty="0">
                <a:solidFill>
                  <a:schemeClr val="tx1">
                    <a:lumMod val="75000"/>
                    <a:lumOff val="25000"/>
                  </a:schemeClr>
                </a:solidFill>
                <a:latin typeface="+mn-ea"/>
                <a:ea typeface="+mn-ea"/>
              </a:rPr>
              <a:t>p(x)</a:t>
            </a:r>
            <a:r>
              <a:rPr lang="ja-JP" altLang="en-US" sz="1600" dirty="0">
                <a:solidFill>
                  <a:schemeClr val="tx1">
                    <a:lumMod val="75000"/>
                    <a:lumOff val="25000"/>
                  </a:schemeClr>
                </a:solidFill>
                <a:latin typeface="+mn-ea"/>
                <a:ea typeface="+mn-ea"/>
              </a:rPr>
              <a:t>、制御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における</a:t>
            </a:r>
            <a:r>
              <a:rPr lang="en-US" altLang="ja-JP" sz="1600" dirty="0">
                <a:solidFill>
                  <a:schemeClr val="tx1">
                    <a:lumMod val="75000"/>
                    <a:lumOff val="25000"/>
                  </a:schemeClr>
                </a:solidFill>
                <a:latin typeface="+mn-ea"/>
                <a:ea typeface="+mn-ea"/>
              </a:rPr>
              <a:t>M</a:t>
            </a:r>
            <a:r>
              <a:rPr lang="ja-JP" altLang="en-US" sz="1600" dirty="0">
                <a:solidFill>
                  <a:schemeClr val="tx1">
                    <a:lumMod val="75000"/>
                    <a:lumOff val="25000"/>
                  </a:schemeClr>
                </a:solidFill>
                <a:latin typeface="+mn-ea"/>
                <a:ea typeface="+mn-ea"/>
              </a:rPr>
              <a:t>個の制約をそれぞれ</a:t>
            </a:r>
            <a:r>
              <a:rPr lang="en-US" altLang="ja-JP" sz="1600" dirty="0">
                <a:solidFill>
                  <a:schemeClr val="tx1">
                    <a:lumMod val="75000"/>
                    <a:lumOff val="25000"/>
                  </a:schemeClr>
                </a:solidFill>
                <a:latin typeface="+mn-ea"/>
                <a:ea typeface="+mn-ea"/>
              </a:rPr>
              <a:t>y</a:t>
            </a:r>
            <a:r>
              <a:rPr lang="en-US" altLang="ja-JP" sz="1600" baseline="-25000" dirty="0">
                <a:solidFill>
                  <a:schemeClr val="tx1">
                    <a:lumMod val="75000"/>
                    <a:lumOff val="25000"/>
                  </a:schemeClr>
                </a:solidFill>
                <a:latin typeface="+mn-ea"/>
                <a:ea typeface="+mn-ea"/>
              </a:rPr>
              <a:t>1</a:t>
            </a:r>
            <a:r>
              <a:rPr lang="en-US" altLang="ja-JP" sz="1600" dirty="0">
                <a:solidFill>
                  <a:schemeClr val="tx1">
                    <a:lumMod val="75000"/>
                    <a:lumOff val="25000"/>
                  </a:schemeClr>
                </a:solidFill>
                <a:latin typeface="+mn-ea"/>
                <a:ea typeface="+mn-ea"/>
              </a:rPr>
              <a:t>, y</a:t>
            </a:r>
            <a:r>
              <a:rPr lang="en-US" altLang="ja-JP" sz="1600" baseline="-25000" dirty="0">
                <a:solidFill>
                  <a:schemeClr val="tx1">
                    <a:lumMod val="75000"/>
                    <a:lumOff val="25000"/>
                  </a:schemeClr>
                </a:solidFill>
                <a:latin typeface="+mn-ea"/>
                <a:ea typeface="+mn-ea"/>
              </a:rPr>
              <a:t>2</a:t>
            </a:r>
            <a:r>
              <a:rPr lang="en-US" altLang="ja-JP" sz="1600" dirty="0">
                <a:solidFill>
                  <a:schemeClr val="tx1">
                    <a:lumMod val="75000"/>
                    <a:lumOff val="25000"/>
                  </a:schemeClr>
                </a:solidFill>
                <a:latin typeface="+mn-ea"/>
                <a:ea typeface="+mn-ea"/>
              </a:rPr>
              <a:t> ,,,</a:t>
            </a:r>
            <a:r>
              <a:rPr lang="en-US" altLang="ja-JP" sz="1600" dirty="0" err="1">
                <a:solidFill>
                  <a:schemeClr val="tx1">
                    <a:lumMod val="75000"/>
                    <a:lumOff val="25000"/>
                  </a:schemeClr>
                </a:solidFill>
                <a:latin typeface="+mn-ea"/>
                <a:ea typeface="+mn-ea"/>
              </a:rPr>
              <a:t>y</a:t>
            </a:r>
            <a:r>
              <a:rPr lang="en-US" altLang="ja-JP" sz="1600" baseline="-25000" dirty="0" err="1">
                <a:solidFill>
                  <a:schemeClr val="tx1">
                    <a:lumMod val="75000"/>
                    <a:lumOff val="25000"/>
                  </a:schemeClr>
                </a:solidFill>
                <a:latin typeface="+mn-ea"/>
                <a:ea typeface="+mn-ea"/>
              </a:rPr>
              <a:t>M</a:t>
            </a:r>
            <a:r>
              <a:rPr lang="ja-JP" altLang="en-US" sz="1600" dirty="0">
                <a:solidFill>
                  <a:schemeClr val="tx1">
                    <a:lumMod val="75000"/>
                    <a:lumOff val="25000"/>
                  </a:schemeClr>
                </a:solidFill>
                <a:latin typeface="+mn-ea"/>
                <a:ea typeface="+mn-ea"/>
              </a:rPr>
              <a:t>とした場合、制御</a:t>
            </a:r>
            <a:r>
              <a:rPr lang="en-US" altLang="ja-JP" sz="1600" dirty="0">
                <a:solidFill>
                  <a:schemeClr val="tx1">
                    <a:lumMod val="75000"/>
                    <a:lumOff val="25000"/>
                  </a:schemeClr>
                </a:solidFill>
                <a:latin typeface="+mn-ea"/>
                <a:ea typeface="+mn-ea"/>
              </a:rPr>
              <a:t>C</a:t>
            </a:r>
            <a:r>
              <a:rPr lang="ja-JP" altLang="en-US" sz="1600" dirty="0">
                <a:solidFill>
                  <a:schemeClr val="tx1">
                    <a:lumMod val="75000"/>
                    <a:lumOff val="25000"/>
                  </a:schemeClr>
                </a:solidFill>
                <a:latin typeface="+mn-ea"/>
                <a:ea typeface="+mn-ea"/>
              </a:rPr>
              <a:t>で重み付けされた画像</a:t>
            </a:r>
            <a:r>
              <a:rPr lang="en-US" altLang="ja-JP" sz="1600" dirty="0">
                <a:solidFill>
                  <a:schemeClr val="tx1">
                    <a:lumMod val="75000"/>
                    <a:lumOff val="25000"/>
                  </a:schemeClr>
                </a:solidFill>
                <a:latin typeface="+mn-ea"/>
                <a:ea typeface="+mn-ea"/>
              </a:rPr>
              <a:t>x</a:t>
            </a:r>
            <a:r>
              <a:rPr lang="ja-JP" altLang="en-US" sz="1600" dirty="0">
                <a:solidFill>
                  <a:schemeClr val="tx1">
                    <a:lumMod val="75000"/>
                    <a:lumOff val="25000"/>
                  </a:schemeClr>
                </a:solidFill>
                <a:latin typeface="+mn-ea"/>
                <a:ea typeface="+mn-ea"/>
              </a:rPr>
              <a:t>を生成する確率</a:t>
            </a:r>
            <a:r>
              <a:rPr lang="en-US" altLang="ja-JP" sz="1600" dirty="0">
                <a:solidFill>
                  <a:schemeClr val="tx1">
                    <a:lumMod val="75000"/>
                    <a:lumOff val="25000"/>
                  </a:schemeClr>
                </a:solidFill>
                <a:latin typeface="+mn-ea"/>
                <a:ea typeface="+mn-ea"/>
              </a:rPr>
              <a:t>p(</a:t>
            </a:r>
            <a:r>
              <a:rPr lang="en-US" altLang="ja-JP" sz="1600" dirty="0" err="1">
                <a:solidFill>
                  <a:schemeClr val="tx1">
                    <a:lumMod val="75000"/>
                    <a:lumOff val="25000"/>
                  </a:schemeClr>
                </a:solidFill>
                <a:latin typeface="+mn-ea"/>
                <a:ea typeface="+mn-ea"/>
              </a:rPr>
              <a:t>x|C</a:t>
            </a:r>
            <a:r>
              <a:rPr lang="en-US" altLang="ja-JP" sz="1600" dirty="0">
                <a:solidFill>
                  <a:schemeClr val="tx1">
                    <a:lumMod val="75000"/>
                    <a:lumOff val="25000"/>
                  </a:schemeClr>
                </a:solidFill>
                <a:latin typeface="+mn-ea"/>
                <a:ea typeface="+mn-ea"/>
              </a:rPr>
              <a:t>)</a:t>
            </a:r>
            <a:r>
              <a:rPr lang="ja-JP" altLang="en-US" sz="1600" dirty="0">
                <a:solidFill>
                  <a:schemeClr val="tx1">
                    <a:lumMod val="75000"/>
                    <a:lumOff val="25000"/>
                  </a:schemeClr>
                </a:solidFill>
                <a:latin typeface="+mn-ea"/>
                <a:ea typeface="+mn-ea"/>
              </a:rPr>
              <a:t>は、以下のように定義される。</a:t>
            </a:r>
            <a:r>
              <a:rPr lang="en-US" altLang="ja-JP" sz="1600" dirty="0">
                <a:solidFill>
                  <a:schemeClr val="tx1">
                    <a:lumMod val="75000"/>
                    <a:lumOff val="25000"/>
                  </a:schemeClr>
                </a:solidFill>
                <a:latin typeface="+mn-ea"/>
                <a:ea typeface="+mn-ea"/>
              </a:rPr>
              <a:t>(</a:t>
            </a:r>
            <a:r>
              <a:rPr lang="en-US" altLang="ja-JP" sz="1600" dirty="0" err="1">
                <a:solidFill>
                  <a:schemeClr val="tx1">
                    <a:lumMod val="75000"/>
                    <a:lumOff val="25000"/>
                  </a:schemeClr>
                </a:solidFill>
                <a:latin typeface="+mn-ea"/>
                <a:ea typeface="+mn-ea"/>
              </a:rPr>
              <a:t>y</a:t>
            </a:r>
            <a:r>
              <a:rPr lang="en-US" altLang="ja-JP" sz="1600" baseline="-25000" dirty="0" err="1">
                <a:solidFill>
                  <a:schemeClr val="tx1">
                    <a:lumMod val="75000"/>
                    <a:lumOff val="25000"/>
                  </a:schemeClr>
                </a:solidFill>
                <a:latin typeface="+mn-ea"/>
                <a:ea typeface="+mn-ea"/>
              </a:rPr>
              <a:t>i</a:t>
            </a:r>
            <a:r>
              <a:rPr lang="ja-JP" altLang="en-US" sz="1600" dirty="0">
                <a:solidFill>
                  <a:schemeClr val="tx1">
                    <a:lumMod val="75000"/>
                    <a:lumOff val="25000"/>
                  </a:schemeClr>
                </a:solidFill>
                <a:latin typeface="+mn-ea"/>
                <a:ea typeface="+mn-ea"/>
              </a:rPr>
              <a:t>はそれぞれ</a:t>
            </a:r>
            <a:r>
              <a:rPr lang="en-US" altLang="ja-JP" sz="1600" dirty="0">
                <a:solidFill>
                  <a:schemeClr val="tx1">
                    <a:lumMod val="75000"/>
                    <a:lumOff val="25000"/>
                  </a:schemeClr>
                </a:solidFill>
                <a:latin typeface="+mn-ea"/>
                <a:ea typeface="+mn-ea"/>
              </a:rPr>
              <a:t>CLIP</a:t>
            </a:r>
            <a:r>
              <a:rPr lang="ja-JP" altLang="en-US" sz="1600" dirty="0">
                <a:solidFill>
                  <a:schemeClr val="tx1">
                    <a:lumMod val="75000"/>
                    <a:lumOff val="25000"/>
                  </a:schemeClr>
                </a:solidFill>
                <a:latin typeface="+mn-ea"/>
                <a:ea typeface="+mn-ea"/>
              </a:rPr>
              <a:t>モデルや画像分類器などによる制御</a:t>
            </a:r>
            <a:r>
              <a:rPr lang="en-US" altLang="ja-JP" sz="1600" dirty="0">
                <a:solidFill>
                  <a:schemeClr val="tx1">
                    <a:lumMod val="75000"/>
                    <a:lumOff val="25000"/>
                  </a:schemeClr>
                </a:solidFill>
                <a:latin typeface="+mn-ea"/>
                <a:ea typeface="+mn-ea"/>
              </a:rPr>
              <a:t>)</a:t>
            </a:r>
          </a:p>
          <a:p>
            <a:endParaRPr lang="en-US" altLang="ja-JP" sz="16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制御</a:t>
                      </a:r>
                      <a:r>
                        <a:rPr lang="en-US" altLang="ja-JP" sz="2400" b="1" dirty="0">
                          <a:solidFill>
                            <a:srgbClr val="0071BC"/>
                          </a:solidFill>
                          <a:latin typeface="メイリオ"/>
                          <a:cs typeface="メイリオ" pitchFamily="50" charset="-128"/>
                        </a:rPr>
                        <a:t>C</a:t>
                      </a:r>
                      <a:r>
                        <a:rPr lang="ja-JP" altLang="en-US" sz="2400" b="1" dirty="0">
                          <a:solidFill>
                            <a:srgbClr val="0071BC"/>
                          </a:solidFill>
                          <a:latin typeface="メイリオ"/>
                          <a:cs typeface="メイリオ" pitchFamily="50" charset="-128"/>
                        </a:rPr>
                        <a:t>を用いた</a:t>
                      </a:r>
                      <a:r>
                        <a:rPr lang="en-US" altLang="ja-JP" sz="2400" b="1" dirty="0">
                          <a:solidFill>
                            <a:srgbClr val="0071BC"/>
                          </a:solidFill>
                          <a:latin typeface="メイリオ"/>
                          <a:cs typeface="メイリオ" pitchFamily="50" charset="-128"/>
                        </a:rPr>
                        <a:t>EBM</a:t>
                      </a:r>
                      <a:r>
                        <a:rPr lang="ja-JP" altLang="en-US" sz="2400" b="1" dirty="0">
                          <a:solidFill>
                            <a:srgbClr val="0071BC"/>
                          </a:solidFill>
                          <a:latin typeface="メイリオ"/>
                          <a:cs typeface="メイリオ" pitchFamily="50" charset="-128"/>
                        </a:rPr>
                        <a:t> </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7" name="テキスト ボックス 16">
            <a:extLst>
              <a:ext uri="{FF2B5EF4-FFF2-40B4-BE49-F238E27FC236}">
                <a16:creationId xmlns:a16="http://schemas.microsoft.com/office/drawing/2014/main" id="{8AD45E4B-5458-7046-A397-49274CACF7A4}"/>
              </a:ext>
            </a:extLst>
          </p:cNvPr>
          <p:cNvSpPr txBox="1"/>
          <p:nvPr/>
        </p:nvSpPr>
        <p:spPr>
          <a:xfrm>
            <a:off x="487478" y="4504574"/>
            <a:ext cx="11217044" cy="338554"/>
          </a:xfrm>
          <a:prstGeom prst="rect">
            <a:avLst/>
          </a:prstGeom>
          <a:noFill/>
        </p:spPr>
        <p:txBody>
          <a:bodyPr wrap="square">
            <a:spAutoFit/>
          </a:bodyPr>
          <a:lstStyle/>
          <a:p>
            <a:r>
              <a:rPr lang="ja-JP" altLang="en-US" sz="1600" dirty="0">
                <a:solidFill>
                  <a:schemeClr val="tx1">
                    <a:lumMod val="75000"/>
                    <a:lumOff val="25000"/>
                  </a:schemeClr>
                </a:solidFill>
                <a:latin typeface="+mn-ea"/>
              </a:rPr>
              <a:t>また、標準正規分布から</a:t>
            </a:r>
            <a:r>
              <a:rPr lang="en-US" altLang="ja-JP" sz="1600" dirty="0">
                <a:solidFill>
                  <a:schemeClr val="tx1">
                    <a:lumMod val="75000"/>
                    <a:lumOff val="25000"/>
                  </a:schemeClr>
                </a:solidFill>
                <a:latin typeface="+mn-ea"/>
              </a:rPr>
              <a:t>z</a:t>
            </a:r>
            <a:r>
              <a:rPr lang="ja-JP" altLang="en-US" sz="1600" dirty="0">
                <a:solidFill>
                  <a:schemeClr val="tx1">
                    <a:lumMod val="75000"/>
                    <a:lumOff val="25000"/>
                  </a:schemeClr>
                </a:solidFill>
                <a:latin typeface="+mn-ea"/>
              </a:rPr>
              <a:t>をサンプリングし、</a:t>
            </a:r>
            <a:r>
              <a:rPr lang="en-US" altLang="ja-JP" sz="1600" dirty="0">
                <a:solidFill>
                  <a:schemeClr val="tx1">
                    <a:lumMod val="75000"/>
                    <a:lumOff val="25000"/>
                  </a:schemeClr>
                </a:solidFill>
                <a:latin typeface="+mn-ea"/>
              </a:rPr>
              <a:t>z</a:t>
            </a:r>
            <a:r>
              <a:rPr lang="ja-JP" altLang="en-US" sz="1600" dirty="0">
                <a:solidFill>
                  <a:schemeClr val="tx1">
                    <a:lumMod val="75000"/>
                    <a:lumOff val="25000"/>
                  </a:schemeClr>
                </a:solidFill>
                <a:latin typeface="+mn-ea"/>
              </a:rPr>
              <a:t>を用いて生成モデル</a:t>
            </a:r>
            <a:r>
              <a:rPr lang="en-US" altLang="ja-JP" sz="1600" dirty="0">
                <a:solidFill>
                  <a:schemeClr val="tx1">
                    <a:lumMod val="75000"/>
                    <a:lumOff val="25000"/>
                  </a:schemeClr>
                </a:solidFill>
                <a:latin typeface="+mn-ea"/>
              </a:rPr>
              <a:t>G</a:t>
            </a:r>
            <a:r>
              <a:rPr lang="ja-JP" altLang="en-US" sz="1600" dirty="0">
                <a:solidFill>
                  <a:schemeClr val="tx1">
                    <a:lumMod val="75000"/>
                    <a:lumOff val="25000"/>
                  </a:schemeClr>
                </a:solidFill>
                <a:latin typeface="+mn-ea"/>
              </a:rPr>
              <a:t>から画像</a:t>
            </a:r>
            <a:r>
              <a:rPr lang="en-US" altLang="ja-JP" sz="1600" dirty="0">
                <a:solidFill>
                  <a:schemeClr val="tx1">
                    <a:lumMod val="75000"/>
                    <a:lumOff val="25000"/>
                  </a:schemeClr>
                </a:solidFill>
                <a:latin typeface="+mn-ea"/>
              </a:rPr>
              <a:t>x</a:t>
            </a:r>
            <a:r>
              <a:rPr lang="ja-JP" altLang="en-US" sz="1600" dirty="0">
                <a:solidFill>
                  <a:schemeClr val="tx1">
                    <a:lumMod val="75000"/>
                    <a:lumOff val="25000"/>
                  </a:schemeClr>
                </a:solidFill>
                <a:latin typeface="+mn-ea"/>
              </a:rPr>
              <a:t>を下式に従って作成する。</a:t>
            </a:r>
          </a:p>
        </p:txBody>
      </p:sp>
      <p:grpSp>
        <p:nvGrpSpPr>
          <p:cNvPr id="30" name="グループ化 29">
            <a:extLst>
              <a:ext uri="{FF2B5EF4-FFF2-40B4-BE49-F238E27FC236}">
                <a16:creationId xmlns:a16="http://schemas.microsoft.com/office/drawing/2014/main" id="{A1245021-31BD-C4DE-8BFA-204F950F51B7}"/>
              </a:ext>
            </a:extLst>
          </p:cNvPr>
          <p:cNvGrpSpPr/>
          <p:nvPr/>
        </p:nvGrpSpPr>
        <p:grpSpPr>
          <a:xfrm>
            <a:off x="1690414" y="2959136"/>
            <a:ext cx="8811172" cy="1432703"/>
            <a:chOff x="1624705" y="2691427"/>
            <a:chExt cx="8811172" cy="1432703"/>
          </a:xfrm>
        </p:grpSpPr>
        <p:sp>
          <p:nvSpPr>
            <p:cNvPr id="18" name="正方形/長方形 17">
              <a:extLst>
                <a:ext uri="{FF2B5EF4-FFF2-40B4-BE49-F238E27FC236}">
                  <a16:creationId xmlns:a16="http://schemas.microsoft.com/office/drawing/2014/main" id="{0B87DFBB-1C69-3B11-7AD0-BCBD9FD9AC1C}"/>
                </a:ext>
              </a:extLst>
            </p:cNvPr>
            <p:cNvSpPr/>
            <p:nvPr/>
          </p:nvSpPr>
          <p:spPr>
            <a:xfrm>
              <a:off x="7563202" y="3773611"/>
              <a:ext cx="2810935" cy="350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FF0000"/>
                  </a:solidFill>
                  <a:latin typeface="+mn-ea"/>
                </a:rPr>
                <a:t>制御</a:t>
              </a:r>
              <a:r>
                <a:rPr kumimoji="1" lang="en-US" altLang="ja-JP" sz="1600" dirty="0">
                  <a:solidFill>
                    <a:srgbClr val="FF0000"/>
                  </a:solidFill>
                  <a:latin typeface="+mn-ea"/>
                </a:rPr>
                <a:t>C</a:t>
              </a:r>
              <a:r>
                <a:rPr lang="ja-JP" altLang="en-US" sz="1600" dirty="0">
                  <a:solidFill>
                    <a:srgbClr val="FF0000"/>
                  </a:solidFill>
                  <a:latin typeface="+mn-ea"/>
                </a:rPr>
                <a:t>で決まる分配関数</a:t>
              </a:r>
              <a:endParaRPr kumimoji="1" lang="ja-JP" altLang="en-US" sz="1600" dirty="0">
                <a:solidFill>
                  <a:srgbClr val="FF0000"/>
                </a:solidFill>
                <a:latin typeface="+mn-ea"/>
              </a:endParaRPr>
            </a:p>
          </p:txBody>
        </p:sp>
        <p:sp>
          <p:nvSpPr>
            <p:cNvPr id="19" name="正方形/長方形 18">
              <a:extLst>
                <a:ext uri="{FF2B5EF4-FFF2-40B4-BE49-F238E27FC236}">
                  <a16:creationId xmlns:a16="http://schemas.microsoft.com/office/drawing/2014/main" id="{5635BE8A-E38A-D9A2-DED2-37A6857EA24A}"/>
                </a:ext>
              </a:extLst>
            </p:cNvPr>
            <p:cNvSpPr/>
            <p:nvPr/>
          </p:nvSpPr>
          <p:spPr>
            <a:xfrm>
              <a:off x="3298825" y="3773611"/>
              <a:ext cx="3854450" cy="350519"/>
            </a:xfrm>
            <a:prstGeom prst="rect">
              <a:avLst/>
            </a:prstGeom>
            <a:noFill/>
            <a:ln>
              <a:solidFill>
                <a:srgbClr val="0E0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0E00C0"/>
                  </a:solidFill>
                  <a:latin typeface="+mn-ea"/>
                </a:rPr>
                <a:t>ある画像</a:t>
              </a:r>
              <a:r>
                <a:rPr kumimoji="1" lang="en-US" altLang="ja-JP" sz="1600" dirty="0">
                  <a:solidFill>
                    <a:srgbClr val="0E00C0"/>
                  </a:solidFill>
                  <a:latin typeface="+mn-ea"/>
                </a:rPr>
                <a:t>x</a:t>
              </a:r>
              <a:r>
                <a:rPr kumimoji="1" lang="ja-JP" altLang="en-US" sz="1600" dirty="0">
                  <a:solidFill>
                    <a:srgbClr val="0E00C0"/>
                  </a:solidFill>
                  <a:latin typeface="+mn-ea"/>
                </a:rPr>
                <a:t>の制御</a:t>
              </a:r>
              <a:r>
                <a:rPr kumimoji="1" lang="en-US" altLang="ja-JP" sz="1600" dirty="0" err="1">
                  <a:solidFill>
                    <a:srgbClr val="0E00C0"/>
                  </a:solidFill>
                  <a:latin typeface="+mn-ea"/>
                </a:rPr>
                <a:t>y</a:t>
              </a:r>
              <a:r>
                <a:rPr kumimoji="1" lang="en-US" altLang="ja-JP" sz="1600" baseline="-25000" dirty="0" err="1">
                  <a:solidFill>
                    <a:srgbClr val="0E00C0"/>
                  </a:solidFill>
                  <a:latin typeface="+mn-ea"/>
                </a:rPr>
                <a:t>i</a:t>
              </a:r>
              <a:r>
                <a:rPr lang="ja-JP" altLang="en-US" sz="1600" dirty="0">
                  <a:solidFill>
                    <a:srgbClr val="0E00C0"/>
                  </a:solidFill>
                  <a:latin typeface="+mn-ea"/>
                </a:rPr>
                <a:t>で決まるエネルギー</a:t>
              </a:r>
              <a:endParaRPr kumimoji="1" lang="ja-JP" altLang="en-US" sz="1600" dirty="0">
                <a:solidFill>
                  <a:srgbClr val="0E00C0"/>
                </a:solidFill>
                <a:latin typeface="+mn-ea"/>
              </a:endParaRPr>
            </a:p>
          </p:txBody>
        </p:sp>
        <p:pic>
          <p:nvPicPr>
            <p:cNvPr id="21" name="図 20">
              <a:extLst>
                <a:ext uri="{FF2B5EF4-FFF2-40B4-BE49-F238E27FC236}">
                  <a16:creationId xmlns:a16="http://schemas.microsoft.com/office/drawing/2014/main" id="{DEE3CE5E-F3FF-FE2D-1B76-EC88C975DFB5}"/>
                </a:ext>
              </a:extLst>
            </p:cNvPr>
            <p:cNvPicPr>
              <a:picLocks noChangeAspect="1"/>
            </p:cNvPicPr>
            <p:nvPr/>
          </p:nvPicPr>
          <p:blipFill>
            <a:blip r:embed="rId3"/>
            <a:stretch>
              <a:fillRect/>
            </a:stretch>
          </p:blipFill>
          <p:spPr>
            <a:xfrm>
              <a:off x="1624705" y="2691427"/>
              <a:ext cx="8811172" cy="968194"/>
            </a:xfrm>
            <a:prstGeom prst="rect">
              <a:avLst/>
            </a:prstGeom>
            <a:ln>
              <a:solidFill>
                <a:srgbClr val="002060"/>
              </a:solidFill>
            </a:ln>
          </p:spPr>
        </p:pic>
        <p:sp>
          <p:nvSpPr>
            <p:cNvPr id="8" name="四角形: 角を丸くする 7">
              <a:extLst>
                <a:ext uri="{FF2B5EF4-FFF2-40B4-BE49-F238E27FC236}">
                  <a16:creationId xmlns:a16="http://schemas.microsoft.com/office/drawing/2014/main" id="{DEFA5FCF-939B-FF1A-AF32-CD2EB09E6BF8}"/>
                </a:ext>
              </a:extLst>
            </p:cNvPr>
            <p:cNvSpPr/>
            <p:nvPr/>
          </p:nvSpPr>
          <p:spPr>
            <a:xfrm>
              <a:off x="6188075" y="2854325"/>
              <a:ext cx="925949" cy="645100"/>
            </a:xfrm>
            <a:prstGeom prst="roundRect">
              <a:avLst/>
            </a:prstGeom>
            <a:noFill/>
            <a:ln w="12700">
              <a:solidFill>
                <a:srgbClr val="0E0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四角形: 角を丸くする 21">
              <a:extLst>
                <a:ext uri="{FF2B5EF4-FFF2-40B4-BE49-F238E27FC236}">
                  <a16:creationId xmlns:a16="http://schemas.microsoft.com/office/drawing/2014/main" id="{37DA6E37-7E35-5C2F-B659-657D16741FD1}"/>
                </a:ext>
              </a:extLst>
            </p:cNvPr>
            <p:cNvSpPr/>
            <p:nvPr/>
          </p:nvSpPr>
          <p:spPr>
            <a:xfrm>
              <a:off x="7209155" y="2848135"/>
              <a:ext cx="391795" cy="6451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cxnSp>
          <p:nvCxnSpPr>
            <p:cNvPr id="24" name="直線コネクタ 23">
              <a:extLst>
                <a:ext uri="{FF2B5EF4-FFF2-40B4-BE49-F238E27FC236}">
                  <a16:creationId xmlns:a16="http://schemas.microsoft.com/office/drawing/2014/main" id="{AD64444C-A41D-A9A3-1ABA-D6D6F4F349DA}"/>
                </a:ext>
              </a:extLst>
            </p:cNvPr>
            <p:cNvCxnSpPr>
              <a:cxnSpLocks/>
              <a:stCxn id="8" idx="2"/>
              <a:endCxn id="19" idx="0"/>
            </p:cNvCxnSpPr>
            <p:nvPr/>
          </p:nvCxnSpPr>
          <p:spPr>
            <a:xfrm flipH="1">
              <a:off x="5226050" y="3499425"/>
              <a:ext cx="1425000" cy="274186"/>
            </a:xfrm>
            <a:prstGeom prst="line">
              <a:avLst/>
            </a:prstGeom>
            <a:ln>
              <a:solidFill>
                <a:srgbClr val="0E00C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CD73259-59CD-2D00-9BEC-C0B9BD3A378E}"/>
                </a:ext>
              </a:extLst>
            </p:cNvPr>
            <p:cNvCxnSpPr>
              <a:cxnSpLocks/>
              <a:stCxn id="22" idx="2"/>
              <a:endCxn id="18" idx="0"/>
            </p:cNvCxnSpPr>
            <p:nvPr/>
          </p:nvCxnSpPr>
          <p:spPr>
            <a:xfrm>
              <a:off x="7405053" y="3493235"/>
              <a:ext cx="1563617" cy="2803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2" name="図 31">
            <a:extLst>
              <a:ext uri="{FF2B5EF4-FFF2-40B4-BE49-F238E27FC236}">
                <a16:creationId xmlns:a16="http://schemas.microsoft.com/office/drawing/2014/main" id="{23FEC5D3-9578-6E02-0909-7E26916A3A4E}"/>
              </a:ext>
            </a:extLst>
          </p:cNvPr>
          <p:cNvPicPr>
            <a:picLocks noChangeAspect="1"/>
          </p:cNvPicPr>
          <p:nvPr/>
        </p:nvPicPr>
        <p:blipFill>
          <a:blip r:embed="rId4"/>
          <a:stretch>
            <a:fillRect/>
          </a:stretch>
        </p:blipFill>
        <p:spPr>
          <a:xfrm>
            <a:off x="3009040" y="4955863"/>
            <a:ext cx="6173920" cy="1344543"/>
          </a:xfrm>
          <a:prstGeom prst="rect">
            <a:avLst/>
          </a:prstGeom>
          <a:ln>
            <a:solidFill>
              <a:srgbClr val="002060"/>
            </a:solidFill>
          </a:ln>
        </p:spPr>
      </p:pic>
    </p:spTree>
    <p:extLst>
      <p:ext uri="{BB962C8B-B14F-4D97-AF65-F5344CB8AC3E}">
        <p14:creationId xmlns:p14="http://schemas.microsoft.com/office/powerpoint/2010/main" val="3505571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ー 2">
            <a:extLst>
              <a:ext uri="{FF2B5EF4-FFF2-40B4-BE49-F238E27FC236}">
                <a16:creationId xmlns:a16="http://schemas.microsoft.com/office/drawing/2014/main" id="{56041562-A230-44C2-1B47-230FC705117C}"/>
              </a:ext>
            </a:extLst>
          </p:cNvPr>
          <p:cNvSpPr txBox="1">
            <a:spLocks/>
          </p:cNvSpPr>
          <p:nvPr/>
        </p:nvSpPr>
        <p:spPr>
          <a:xfrm>
            <a:off x="450022" y="169817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mn-ea"/>
                <a:ea typeface="+mn-ea"/>
              </a:rPr>
              <a:t>EBMに用いるエネルギー値は、様々な既存モデルを用いて求めることが出来る。</a:t>
            </a:r>
            <a:endParaRPr lang="en-US" altLang="ja-JP" sz="1600" dirty="0">
              <a:latin typeface="+mn-ea"/>
              <a:ea typeface="+mn-ea"/>
            </a:endParaRPr>
          </a:p>
          <a:p>
            <a:r>
              <a:rPr lang="ja-JP" altLang="en-US" sz="1600" dirty="0">
                <a:latin typeface="+mn-ea"/>
                <a:ea typeface="+mn-ea"/>
              </a:rPr>
              <a:t>例として以下の4つのエネルギーについて示す。</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92260837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アルゴリズム①　</a:t>
                      </a:r>
                      <a:r>
                        <a:rPr lang="en-US" altLang="ja-JP" sz="2400" b="1" dirty="0">
                          <a:solidFill>
                            <a:srgbClr val="0071BC"/>
                          </a:solidFill>
                          <a:latin typeface="メイリオ"/>
                          <a:cs typeface="メイリオ" pitchFamily="50" charset="-128"/>
                        </a:rPr>
                        <a:t>EBM (</a:t>
                      </a:r>
                      <a:r>
                        <a:rPr lang="ja-JP" altLang="en-US" sz="2400" b="1" dirty="0">
                          <a:solidFill>
                            <a:srgbClr val="0071BC"/>
                          </a:solidFill>
                          <a:latin typeface="メイリオ"/>
                          <a:cs typeface="メイリオ" pitchFamily="50" charset="-128"/>
                        </a:rPr>
                        <a:t>エネルギーベースモデル</a:t>
                      </a:r>
                      <a:r>
                        <a:rPr lang="en-US" altLang="ja-JP" sz="2400" b="1" dirty="0">
                          <a:solidFill>
                            <a:srgbClr val="0071BC"/>
                          </a:solidFill>
                          <a:latin typeface="メイリオ"/>
                          <a:cs typeface="メイリオ" pitchFamily="50" charset="-128"/>
                        </a:rPr>
                        <a:t>)</a:t>
                      </a:r>
                      <a:r>
                        <a:rPr lang="ja-JP" altLang="en-US" sz="2400" b="1" dirty="0">
                          <a:solidFill>
                            <a:srgbClr val="0071BC"/>
                          </a:solidFill>
                          <a:latin typeface="メイリオ"/>
                          <a:cs typeface="メイリオ" pitchFamily="50" charset="-128"/>
                        </a:rPr>
                        <a:t>を使用した制御例</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テキスト ボックス 4">
            <a:extLst>
              <a:ext uri="{FF2B5EF4-FFF2-40B4-BE49-F238E27FC236}">
                <a16:creationId xmlns:a16="http://schemas.microsoft.com/office/drawing/2014/main" id="{03405925-E1FA-7876-DDEB-91FD41E4C3BE}"/>
              </a:ext>
            </a:extLst>
          </p:cNvPr>
          <p:cNvSpPr txBox="1"/>
          <p:nvPr/>
        </p:nvSpPr>
        <p:spPr>
          <a:xfrm>
            <a:off x="487478" y="2501208"/>
            <a:ext cx="11325670" cy="830997"/>
          </a:xfrm>
          <a:prstGeom prst="rect">
            <a:avLst/>
          </a:prstGeom>
          <a:noFill/>
        </p:spPr>
        <p:txBody>
          <a:bodyPr wrap="square">
            <a:spAutoFit/>
          </a:bodyPr>
          <a:lstStyle/>
          <a:p>
            <a:r>
              <a:rPr lang="ja-JP" altLang="en-US" sz="1600" b="1" u="sng" dirty="0">
                <a:solidFill>
                  <a:schemeClr val="accent1">
                    <a:lumMod val="50000"/>
                  </a:schemeClr>
                </a:solidFill>
                <a:latin typeface="+mn-ea"/>
              </a:rPr>
              <a:t>画像分類器制御のエネルギー</a:t>
            </a:r>
            <a:endParaRPr lang="en-US" altLang="ja-JP" sz="1600" b="1" u="sng" dirty="0">
              <a:solidFill>
                <a:schemeClr val="accent1">
                  <a:lumMod val="50000"/>
                </a:schemeClr>
              </a:solidFill>
              <a:latin typeface="+mn-ea"/>
            </a:endParaRPr>
          </a:p>
          <a:p>
            <a:r>
              <a:rPr lang="ja-JP" altLang="en-US" sz="1600" dirty="0">
                <a:solidFill>
                  <a:schemeClr val="tx1">
                    <a:lumMod val="75000"/>
                    <a:lumOff val="25000"/>
                  </a:schemeClr>
                </a:solidFill>
                <a:latin typeface="+mn-ea"/>
              </a:rPr>
              <a:t>画像がターゲットのクラス</a:t>
            </a:r>
            <a:r>
              <a:rPr lang="en-US" altLang="ja-JP" sz="1600" dirty="0">
                <a:solidFill>
                  <a:schemeClr val="tx1">
                    <a:lumMod val="75000"/>
                    <a:lumOff val="25000"/>
                  </a:schemeClr>
                </a:solidFill>
                <a:latin typeface="+mn-ea"/>
              </a:rPr>
              <a:t>a</a:t>
            </a:r>
            <a:r>
              <a:rPr lang="ja-JP" altLang="en-US" sz="1600" dirty="0">
                <a:solidFill>
                  <a:schemeClr val="tx1">
                    <a:lumMod val="75000"/>
                    <a:lumOff val="25000"/>
                  </a:schemeClr>
                </a:solidFill>
                <a:latin typeface="+mn-ea"/>
              </a:rPr>
              <a:t>かどうか分類する画像分類器</a:t>
            </a:r>
            <a:r>
              <a:rPr lang="en-US" altLang="ja-JP" sz="1600" dirty="0">
                <a:solidFill>
                  <a:schemeClr val="tx1">
                    <a:lumMod val="75000"/>
                    <a:lumOff val="25000"/>
                  </a:schemeClr>
                </a:solidFill>
                <a:latin typeface="+mn-ea"/>
              </a:rPr>
              <a:t>P</a:t>
            </a:r>
            <a:r>
              <a:rPr lang="ja-JP" altLang="en-US" sz="1600" dirty="0">
                <a:solidFill>
                  <a:schemeClr val="tx1">
                    <a:lumMod val="75000"/>
                    <a:lumOff val="25000"/>
                  </a:schemeClr>
                </a:solidFill>
                <a:latin typeface="+mn-ea"/>
              </a:rPr>
              <a:t>が与えられたときに、画像</a:t>
            </a:r>
            <a:r>
              <a:rPr lang="en-US" altLang="ja-JP" sz="1600" dirty="0">
                <a:solidFill>
                  <a:schemeClr val="tx1">
                    <a:lumMod val="75000"/>
                    <a:lumOff val="25000"/>
                  </a:schemeClr>
                </a:solidFill>
                <a:latin typeface="+mn-ea"/>
              </a:rPr>
              <a:t>x</a:t>
            </a:r>
            <a:r>
              <a:rPr lang="ja-JP" altLang="en-US" sz="1600" dirty="0">
                <a:solidFill>
                  <a:schemeClr val="tx1">
                    <a:lumMod val="75000"/>
                    <a:lumOff val="25000"/>
                  </a:schemeClr>
                </a:solidFill>
                <a:latin typeface="+mn-ea"/>
              </a:rPr>
              <a:t>のエネルギー値を以下のように定義する。</a:t>
            </a:r>
            <a:r>
              <a:rPr lang="ja-JP" altLang="en-US" sz="1600" b="1" dirty="0">
                <a:solidFill>
                  <a:schemeClr val="tx1">
                    <a:lumMod val="75000"/>
                    <a:lumOff val="25000"/>
                  </a:schemeClr>
                </a:solidFill>
                <a:latin typeface="+mn-ea"/>
              </a:rPr>
              <a:t>画像がターゲットクラスに近いほどエネルギーが低くなる。</a:t>
            </a:r>
            <a:endParaRPr lang="en-US" altLang="ja-JP" sz="1600" b="1" dirty="0">
              <a:solidFill>
                <a:schemeClr val="tx1">
                  <a:lumMod val="75000"/>
                  <a:lumOff val="25000"/>
                </a:schemeClr>
              </a:solidFill>
              <a:latin typeface="+mn-ea"/>
            </a:endParaRPr>
          </a:p>
        </p:txBody>
      </p:sp>
      <p:sp>
        <p:nvSpPr>
          <p:cNvPr id="9" name="テキスト ボックス 8">
            <a:extLst>
              <a:ext uri="{FF2B5EF4-FFF2-40B4-BE49-F238E27FC236}">
                <a16:creationId xmlns:a16="http://schemas.microsoft.com/office/drawing/2014/main" id="{4774E50F-07E4-7274-4ADB-9FE509C4E152}"/>
              </a:ext>
            </a:extLst>
          </p:cNvPr>
          <p:cNvSpPr txBox="1"/>
          <p:nvPr/>
        </p:nvSpPr>
        <p:spPr>
          <a:xfrm>
            <a:off x="487478" y="4110833"/>
            <a:ext cx="11325671" cy="1077218"/>
          </a:xfrm>
          <a:prstGeom prst="rect">
            <a:avLst/>
          </a:prstGeom>
          <a:noFill/>
        </p:spPr>
        <p:txBody>
          <a:bodyPr wrap="square">
            <a:spAutoFit/>
          </a:bodyPr>
          <a:lstStyle/>
          <a:p>
            <a:r>
              <a:rPr kumimoji="1" lang="en-US" altLang="ja-JP" sz="1600" b="1" u="sng" dirty="0">
                <a:solidFill>
                  <a:schemeClr val="accent1">
                    <a:lumMod val="50000"/>
                  </a:schemeClr>
                </a:solidFill>
                <a:latin typeface="+mn-ea"/>
              </a:rPr>
              <a:t>CLIP</a:t>
            </a:r>
            <a:r>
              <a:rPr kumimoji="1" lang="ja-JP" altLang="en-US" sz="1600" b="1" u="sng" dirty="0">
                <a:solidFill>
                  <a:schemeClr val="accent1">
                    <a:lumMod val="50000"/>
                  </a:schemeClr>
                </a:solidFill>
                <a:latin typeface="+mn-ea"/>
              </a:rPr>
              <a:t>のエネルギー</a:t>
            </a:r>
            <a:endParaRPr kumimoji="1" lang="en-US" altLang="ja-JP" sz="1600" b="1" u="sng" dirty="0">
              <a:solidFill>
                <a:schemeClr val="accent1">
                  <a:lumMod val="50000"/>
                </a:schemeClr>
              </a:solidFill>
              <a:latin typeface="+mn-ea"/>
            </a:endParaRPr>
          </a:p>
          <a:p>
            <a:r>
              <a:rPr kumimoji="1" lang="en-US" altLang="ja-JP" sz="1600" dirty="0">
                <a:solidFill>
                  <a:schemeClr val="tx1">
                    <a:lumMod val="75000"/>
                    <a:lumOff val="25000"/>
                  </a:schemeClr>
                </a:solidFill>
                <a:latin typeface="+mn-ea"/>
              </a:rPr>
              <a:t>CLIP</a:t>
            </a:r>
            <a:r>
              <a:rPr kumimoji="1" lang="ja-JP" altLang="en-US" sz="1600" dirty="0">
                <a:solidFill>
                  <a:schemeClr val="tx1">
                    <a:lumMod val="75000"/>
                    <a:lumOff val="25000"/>
                  </a:schemeClr>
                </a:solidFill>
                <a:latin typeface="+mn-ea"/>
              </a:rPr>
              <a:t>を使用してテキストｔによる制御を行うときに、画像</a:t>
            </a:r>
            <a:r>
              <a:rPr kumimoji="1" lang="en-US" altLang="ja-JP" sz="1600" dirty="0">
                <a:solidFill>
                  <a:schemeClr val="tx1">
                    <a:lumMod val="75000"/>
                    <a:lumOff val="25000"/>
                  </a:schemeClr>
                </a:solidFill>
                <a:latin typeface="+mn-ea"/>
              </a:rPr>
              <a:t>x</a:t>
            </a:r>
            <a:r>
              <a:rPr kumimoji="1" lang="ja-JP" altLang="en-US" sz="1600" dirty="0">
                <a:solidFill>
                  <a:schemeClr val="tx1">
                    <a:lumMod val="75000"/>
                    <a:lumOff val="25000"/>
                  </a:schemeClr>
                </a:solidFill>
                <a:latin typeface="+mn-ea"/>
              </a:rPr>
              <a:t>のエネルギー</a:t>
            </a:r>
            <a:r>
              <a:rPr lang="ja-JP" altLang="en-US" sz="1600" dirty="0">
                <a:solidFill>
                  <a:schemeClr val="tx1">
                    <a:lumMod val="75000"/>
                    <a:lumOff val="25000"/>
                  </a:schemeClr>
                </a:solidFill>
                <a:latin typeface="+mn-ea"/>
              </a:rPr>
              <a:t>値</a:t>
            </a:r>
            <a:r>
              <a:rPr kumimoji="1" lang="ja-JP" altLang="en-US" sz="1600" dirty="0">
                <a:solidFill>
                  <a:schemeClr val="tx1">
                    <a:lumMod val="75000"/>
                    <a:lumOff val="25000"/>
                  </a:schemeClr>
                </a:solidFill>
                <a:latin typeface="+mn-ea"/>
              </a:rPr>
              <a:t>を次のように定義する。</a:t>
            </a:r>
            <a:r>
              <a:rPr lang="ja-JP" altLang="en-US" sz="1600" dirty="0">
                <a:solidFill>
                  <a:schemeClr val="tx1">
                    <a:lumMod val="75000"/>
                    <a:lumOff val="25000"/>
                  </a:schemeClr>
                </a:solidFill>
                <a:latin typeface="+mn-ea"/>
              </a:rPr>
              <a:t>微分可能なオーグメンテーション</a:t>
            </a:r>
            <a:r>
              <a:rPr lang="en-US" altLang="ja-JP" sz="9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を施してから、</a:t>
            </a:r>
            <a:r>
              <a:rPr lang="en-US" altLang="ja-JP" sz="1600" dirty="0">
                <a:solidFill>
                  <a:schemeClr val="tx1">
                    <a:lumMod val="75000"/>
                    <a:lumOff val="25000"/>
                  </a:schemeClr>
                </a:solidFill>
                <a:latin typeface="+mn-ea"/>
              </a:rPr>
              <a:t>CLIP</a:t>
            </a:r>
            <a:r>
              <a:rPr lang="ja-JP" altLang="en-US" sz="1600" dirty="0">
                <a:solidFill>
                  <a:schemeClr val="tx1">
                    <a:lumMod val="75000"/>
                    <a:lumOff val="25000"/>
                  </a:schemeClr>
                </a:solidFill>
                <a:latin typeface="+mn-ea"/>
              </a:rPr>
              <a:t>で画像とテキストの特徴量を抽出し、それぞれの特徴量間のコサイン類似度を求める。</a:t>
            </a:r>
            <a:r>
              <a:rPr lang="en-US" altLang="ja-JP" sz="1600" dirty="0">
                <a:solidFill>
                  <a:schemeClr val="tx1">
                    <a:lumMod val="75000"/>
                    <a:lumOff val="25000"/>
                  </a:schemeClr>
                </a:solidFill>
                <a:latin typeface="+mn-ea"/>
              </a:rPr>
              <a:t>L</a:t>
            </a:r>
            <a:r>
              <a:rPr lang="ja-JP" altLang="en-US" sz="1600" dirty="0">
                <a:solidFill>
                  <a:schemeClr val="tx1">
                    <a:lumMod val="75000"/>
                    <a:lumOff val="25000"/>
                  </a:schemeClr>
                </a:solidFill>
                <a:latin typeface="+mn-ea"/>
              </a:rPr>
              <a:t>回オーグメンテーションを行い、求めた類似度の平均を出す。</a:t>
            </a:r>
            <a:r>
              <a:rPr lang="ja-JP" altLang="en-US" sz="1600" b="1" dirty="0">
                <a:solidFill>
                  <a:schemeClr val="tx1">
                    <a:lumMod val="75000"/>
                    <a:lumOff val="25000"/>
                  </a:schemeClr>
                </a:solidFill>
                <a:latin typeface="+mn-ea"/>
              </a:rPr>
              <a:t>平均した類似度が大きいほどエネルギーが低くなる。</a:t>
            </a:r>
            <a:endParaRPr lang="en-US" altLang="ja-JP" sz="1600" b="1" dirty="0">
              <a:solidFill>
                <a:schemeClr val="tx1">
                  <a:lumMod val="75000"/>
                  <a:lumOff val="25000"/>
                </a:schemeClr>
              </a:solidFill>
              <a:latin typeface="+mn-ea"/>
            </a:endParaRPr>
          </a:p>
        </p:txBody>
      </p:sp>
      <p:pic>
        <p:nvPicPr>
          <p:cNvPr id="12" name="図 11">
            <a:extLst>
              <a:ext uri="{FF2B5EF4-FFF2-40B4-BE49-F238E27FC236}">
                <a16:creationId xmlns:a16="http://schemas.microsoft.com/office/drawing/2014/main" id="{281A2380-958A-E7A3-1FDF-C99434533379}"/>
              </a:ext>
            </a:extLst>
          </p:cNvPr>
          <p:cNvPicPr>
            <a:picLocks noChangeAspect="1"/>
          </p:cNvPicPr>
          <p:nvPr/>
        </p:nvPicPr>
        <p:blipFill>
          <a:blip r:embed="rId3"/>
          <a:stretch>
            <a:fillRect/>
          </a:stretch>
        </p:blipFill>
        <p:spPr>
          <a:xfrm>
            <a:off x="3794455" y="3509777"/>
            <a:ext cx="4603090" cy="423484"/>
          </a:xfrm>
          <a:prstGeom prst="rect">
            <a:avLst/>
          </a:prstGeom>
          <a:ln>
            <a:solidFill>
              <a:srgbClr val="002060"/>
            </a:solidFill>
          </a:ln>
        </p:spPr>
      </p:pic>
      <p:sp>
        <p:nvSpPr>
          <p:cNvPr id="14" name="テキスト ボックス 13">
            <a:extLst>
              <a:ext uri="{FF2B5EF4-FFF2-40B4-BE49-F238E27FC236}">
                <a16:creationId xmlns:a16="http://schemas.microsoft.com/office/drawing/2014/main" id="{CB5C570A-4322-33B3-CEB4-D11B4E5803C7}"/>
              </a:ext>
            </a:extLst>
          </p:cNvPr>
          <p:cNvSpPr txBox="1"/>
          <p:nvPr/>
        </p:nvSpPr>
        <p:spPr>
          <a:xfrm>
            <a:off x="450022" y="6412128"/>
            <a:ext cx="8299449" cy="276999"/>
          </a:xfrm>
          <a:prstGeom prst="rect">
            <a:avLst/>
          </a:prstGeom>
          <a:noFill/>
        </p:spPr>
        <p:txBody>
          <a:bodyPr wrap="square">
            <a:spAutoFit/>
          </a:bodyPr>
          <a:lstStyle/>
          <a:p>
            <a:pPr marL="342900" indent="-342900">
              <a:buFont typeface="メイリオ" panose="020B0604030504040204" pitchFamily="50" charset="-128"/>
              <a:buChar char="※"/>
            </a:pPr>
            <a:r>
              <a:rPr lang="en-US" altLang="ja-JP" sz="1200" dirty="0">
                <a:solidFill>
                  <a:schemeClr val="tx1">
                    <a:lumMod val="75000"/>
                    <a:lumOff val="25000"/>
                  </a:schemeClr>
                </a:solidFill>
                <a:latin typeface="+mn-ea"/>
              </a:rPr>
              <a:t>Differentiable Augmentation for Data-Efficient GAN Training(</a:t>
            </a:r>
            <a:r>
              <a:rPr lang="en-US" altLang="ja-JP" sz="1200" dirty="0">
                <a:solidFill>
                  <a:schemeClr val="tx1">
                    <a:lumMod val="75000"/>
                    <a:lumOff val="25000"/>
                  </a:schemeClr>
                </a:solidFill>
                <a:latin typeface="+mn-ea"/>
                <a:hlinkClick r:id="rId4"/>
              </a:rPr>
              <a:t>https://arxiv.org/abs/2006.10738</a:t>
            </a:r>
            <a:r>
              <a:rPr lang="en-US" altLang="ja-JP" sz="1200" dirty="0">
                <a:solidFill>
                  <a:schemeClr val="tx1">
                    <a:lumMod val="75000"/>
                    <a:lumOff val="25000"/>
                  </a:schemeClr>
                </a:solidFill>
                <a:latin typeface="+mn-ea"/>
              </a:rPr>
              <a:t>)</a:t>
            </a:r>
            <a:endParaRPr lang="ja-JP" altLang="en-US" sz="1200" dirty="0"/>
          </a:p>
        </p:txBody>
      </p:sp>
      <p:pic>
        <p:nvPicPr>
          <p:cNvPr id="16" name="図 15">
            <a:extLst>
              <a:ext uri="{FF2B5EF4-FFF2-40B4-BE49-F238E27FC236}">
                <a16:creationId xmlns:a16="http://schemas.microsoft.com/office/drawing/2014/main" id="{2ECD25B3-CCC3-C2CF-21D3-8A97B6C03BA7}"/>
              </a:ext>
            </a:extLst>
          </p:cNvPr>
          <p:cNvPicPr>
            <a:picLocks noChangeAspect="1"/>
          </p:cNvPicPr>
          <p:nvPr/>
        </p:nvPicPr>
        <p:blipFill>
          <a:blip r:embed="rId5"/>
          <a:stretch>
            <a:fillRect/>
          </a:stretch>
        </p:blipFill>
        <p:spPr>
          <a:xfrm>
            <a:off x="2962613" y="5365623"/>
            <a:ext cx="6375400" cy="719251"/>
          </a:xfrm>
          <a:prstGeom prst="rect">
            <a:avLst/>
          </a:prstGeom>
          <a:ln>
            <a:solidFill>
              <a:srgbClr val="002060"/>
            </a:solidFill>
          </a:ln>
        </p:spPr>
      </p:pic>
    </p:spTree>
    <p:extLst>
      <p:ext uri="{BB962C8B-B14F-4D97-AF65-F5344CB8AC3E}">
        <p14:creationId xmlns:p14="http://schemas.microsoft.com/office/powerpoint/2010/main" val="3588922920"/>
      </p:ext>
    </p:extLst>
  </p:cSld>
  <p:clrMapOvr>
    <a:masterClrMapping/>
  </p:clrMapOvr>
</p:sld>
</file>

<file path=ppt/theme/theme1.xml><?xml version="1.0" encoding="utf-8"?>
<a:theme xmlns:a="http://schemas.openxmlformats.org/drawingml/2006/main" name="新デザイン">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Tahoma"/>
        <a:ea typeface="メイリオ"/>
        <a:cs typeface=""/>
      </a:majorFont>
      <a:minorFont>
        <a:latin typeface="Tahom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a:solidFill>
            <a:srgbClr val="0070C0"/>
          </a:solidFill>
        </a:ln>
      </a:spPr>
      <a:bodyPr rtlCol="0" anchor="ctr"/>
      <a:lstStyle>
        <a:defPPr algn="ctr">
          <a:defRPr kumimoji="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コニカミノルタ様_提案書.pptx" id="{39F39269-0EE2-4F15-ACD8-9AFDD1EC0825}" vid="{6A7AB3D3-3163-4F64-AA11-1C07A59831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5B1EF40C95E54CBC6C6827CB98F70C" ma:contentTypeVersion="13" ma:contentTypeDescription="新しいドキュメントを作成します。" ma:contentTypeScope="" ma:versionID="8fa5bc3ab3c6c802855d2215a66a08c3">
  <xsd:schema xmlns:xsd="http://www.w3.org/2001/XMLSchema" xmlns:xs="http://www.w3.org/2001/XMLSchema" xmlns:p="http://schemas.microsoft.com/office/2006/metadata/properties" xmlns:ns3="de18309a-05f4-49cc-a172-d63fa39c6335" xmlns:ns4="e8058d4a-ac66-4d24-84f6-35ccf517a640" targetNamespace="http://schemas.microsoft.com/office/2006/metadata/properties" ma:root="true" ma:fieldsID="60fc7df190d80ef856dd495f75f7219e" ns3:_="" ns4:_="">
    <xsd:import namespace="de18309a-05f4-49cc-a172-d63fa39c6335"/>
    <xsd:import namespace="e8058d4a-ac66-4d24-84f6-35ccf517a64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18309a-05f4-49cc-a172-d63fa39c63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058d4a-ac66-4d24-84f6-35ccf517a640"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e18309a-05f4-49cc-a172-d63fa39c633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6FDEBB-B4BB-4FEB-8CF7-4A8E914A61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18309a-05f4-49cc-a172-d63fa39c6335"/>
    <ds:schemaRef ds:uri="e8058d4a-ac66-4d24-84f6-35ccf517a6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684DE9-9F31-407D-A2FA-B455F196F4EF}">
  <ds:schemaRefs>
    <ds:schemaRef ds:uri="e8058d4a-ac66-4d24-84f6-35ccf517a640"/>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de18309a-05f4-49cc-a172-d63fa39c6335"/>
    <ds:schemaRef ds:uri="http://purl.org/dc/terms/"/>
  </ds:schemaRefs>
</ds:datastoreItem>
</file>

<file path=customXml/itemProps3.xml><?xml version="1.0" encoding="utf-8"?>
<ds:datastoreItem xmlns:ds="http://schemas.openxmlformats.org/officeDocument/2006/customXml" ds:itemID="{E7234CC1-64BF-4F43-B73D-3CFE2A69CC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テンプレート</Template>
  <TotalTime>72619</TotalTime>
  <Words>3722</Words>
  <Application>Microsoft Office PowerPoint</Application>
  <PresentationFormat>ワイド画面</PresentationFormat>
  <Paragraphs>342</Paragraphs>
  <Slides>29</Slides>
  <Notes>29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Noto Sans CJK JP</vt:lpstr>
      <vt:lpstr>メイリオ</vt:lpstr>
      <vt:lpstr>游ゴシック</vt:lpstr>
      <vt:lpstr>Arial</vt:lpstr>
      <vt:lpstr>Cambria Math</vt:lpstr>
      <vt:lpstr>Tahoma</vt:lpstr>
      <vt:lpstr>Wingdings</vt:lpstr>
      <vt:lpstr>新デザイン</vt:lpstr>
      <vt:lpstr>No.45 Generative Visual Prompt: Unifying Distributional Control of Pre-Trained Generative Models  論文詳細</vt:lpstr>
      <vt:lpstr>Generative Visual Prompt: Unifying Distributional Control of Pre-Trained Generative Models(2023) </vt:lpstr>
      <vt:lpstr>基本情報</vt:lpstr>
      <vt:lpstr>基本情報</vt:lpstr>
      <vt:lpstr>基本情報</vt:lpstr>
      <vt:lpstr>手法説明</vt:lpstr>
      <vt:lpstr>手法説明</vt:lpstr>
      <vt:lpstr>手法説明</vt:lpstr>
      <vt:lpstr>手法説明</vt:lpstr>
      <vt:lpstr>手法説明</vt:lpstr>
      <vt:lpstr>手法説明</vt:lpstr>
      <vt:lpstr>手法説明</vt:lpstr>
      <vt:lpstr>手法説明</vt:lpstr>
      <vt:lpstr>手法説明</vt:lpstr>
      <vt:lpstr>手法説明</vt:lpstr>
      <vt:lpstr>手法説明</vt:lpstr>
      <vt:lpstr>手法説明</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学習・推論結果</dc:title>
  <dc:creator>竹内 晴哉</dc:creator>
  <cp:lastModifiedBy>進藤 佑樹</cp:lastModifiedBy>
  <cp:revision>263</cp:revision>
  <cp:lastPrinted>2017-09-09T03:04:02Z</cp:lastPrinted>
  <dcterms:created xsi:type="dcterms:W3CDTF">2017-08-17T08:13:19Z</dcterms:created>
  <dcterms:modified xsi:type="dcterms:W3CDTF">2024-01-24T08:57:46Z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0x010100D45B1EF40C95E54CBC6C6827CB98F70C</vt:lpwstr>
  </property>
</Properties>
</file>